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77" r:id="rId5"/>
    <p:sldId id="257" r:id="rId6"/>
    <p:sldId id="258" r:id="rId7"/>
    <p:sldId id="275" r:id="rId8"/>
    <p:sldId id="259" r:id="rId9"/>
    <p:sldId id="268" r:id="rId10"/>
    <p:sldId id="269" r:id="rId11"/>
    <p:sldId id="270" r:id="rId12"/>
    <p:sldId id="260" r:id="rId13"/>
    <p:sldId id="261" r:id="rId14"/>
    <p:sldId id="263" r:id="rId15"/>
    <p:sldId id="276" r:id="rId16"/>
    <p:sldId id="272" r:id="rId17"/>
    <p:sldId id="264" r:id="rId18"/>
    <p:sldId id="273" r:id="rId19"/>
    <p:sldId id="265" r:id="rId20"/>
    <p:sldId id="266" r:id="rId21"/>
    <p:sldId id="274" r:id="rId22"/>
  </p:sldIdLst>
  <p:sldSz cx="12192000" cy="6858000"/>
  <p:notesSz cx="6742113" cy="9872663"/>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p:cNvSpPr>
            <a:spLocks noGrp="1"/>
          </p:cNvSpPr>
          <p:nvPr>
            <p:ph type="ctrTitle"/>
          </p:nvPr>
        </p:nvSpPr>
        <p:spPr>
          <a:xfrm>
            <a:off x="1524000" y="1122363"/>
            <a:ext cx="9144000" cy="2387600"/>
          </a:xfrm>
        </p:spPr>
        <p:txBody>
          <a:bodyPr anchor="b"/>
          <a:lstStyle>
            <a:lvl1pPr algn="ctr">
              <a:defRPr sz="6000"/>
            </a:lvl1pPr>
          </a:lstStyle>
          <a:p>
            <a:r>
              <a:rPr lang="sl-SI"/>
              <a:t>Uredite slog naslova matrice</a:t>
            </a:r>
          </a:p>
        </p:txBody>
      </p:sp>
      <p:sp>
        <p:nvSpPr>
          <p:cNvPr id="3" name="Podnaslov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a:t>Uredite slog podnaslova matrice</a:t>
            </a:r>
          </a:p>
        </p:txBody>
      </p:sp>
      <p:sp>
        <p:nvSpPr>
          <p:cNvPr id="4" name="Označba mesta datuma 3"/>
          <p:cNvSpPr>
            <a:spLocks noGrp="1"/>
          </p:cNvSpPr>
          <p:nvPr>
            <p:ph type="dt" sz="half" idx="10"/>
          </p:nvPr>
        </p:nvSpPr>
        <p:spPr/>
        <p:txBody>
          <a:bodyPr/>
          <a:lstStyle/>
          <a:p>
            <a:fld id="{4B388696-C82B-4650-8388-C6FD9C38F4C5}" type="datetimeFigureOut">
              <a:rPr lang="sl-SI" smtClean="0"/>
              <a:t>23. 03. 2021</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39672078-DD5A-4DDE-965F-4B2D7EC27296}" type="slidenum">
              <a:rPr lang="sl-SI" smtClean="0"/>
              <a:t>‹#›</a:t>
            </a:fld>
            <a:endParaRPr lang="sl-SI"/>
          </a:p>
        </p:txBody>
      </p:sp>
    </p:spTree>
    <p:extLst>
      <p:ext uri="{BB962C8B-B14F-4D97-AF65-F5344CB8AC3E}">
        <p14:creationId xmlns:p14="http://schemas.microsoft.com/office/powerpoint/2010/main" val="30298148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značba mesta navpičnega besedila 2"/>
          <p:cNvSpPr>
            <a:spLocks noGrp="1"/>
          </p:cNvSpPr>
          <p:nvPr>
            <p:ph type="body" orient="vert" idx="1"/>
          </p:nvPr>
        </p:nvSpPr>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p:cNvSpPr>
            <a:spLocks noGrp="1"/>
          </p:cNvSpPr>
          <p:nvPr>
            <p:ph type="dt" sz="half" idx="10"/>
          </p:nvPr>
        </p:nvSpPr>
        <p:spPr/>
        <p:txBody>
          <a:bodyPr/>
          <a:lstStyle/>
          <a:p>
            <a:fld id="{4B388696-C82B-4650-8388-C6FD9C38F4C5}" type="datetimeFigureOut">
              <a:rPr lang="sl-SI" smtClean="0"/>
              <a:t>23. 03. 2021</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39672078-DD5A-4DDE-965F-4B2D7EC27296}" type="slidenum">
              <a:rPr lang="sl-SI" smtClean="0"/>
              <a:t>‹#›</a:t>
            </a:fld>
            <a:endParaRPr lang="sl-SI"/>
          </a:p>
        </p:txBody>
      </p:sp>
    </p:spTree>
    <p:extLst>
      <p:ext uri="{BB962C8B-B14F-4D97-AF65-F5344CB8AC3E}">
        <p14:creationId xmlns:p14="http://schemas.microsoft.com/office/powerpoint/2010/main" val="467893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8724900" y="365125"/>
            <a:ext cx="2628900" cy="5811838"/>
          </a:xfrm>
        </p:spPr>
        <p:txBody>
          <a:bodyPr vert="eaVert"/>
          <a:lstStyle/>
          <a:p>
            <a:r>
              <a:rPr lang="sl-SI"/>
              <a:t>Uredite slog naslova matrice</a:t>
            </a:r>
          </a:p>
        </p:txBody>
      </p:sp>
      <p:sp>
        <p:nvSpPr>
          <p:cNvPr id="3" name="Označba mesta navpičnega besedila 2"/>
          <p:cNvSpPr>
            <a:spLocks noGrp="1"/>
          </p:cNvSpPr>
          <p:nvPr>
            <p:ph type="body" orient="vert" idx="1"/>
          </p:nvPr>
        </p:nvSpPr>
        <p:spPr>
          <a:xfrm>
            <a:off x="838200" y="365125"/>
            <a:ext cx="7734300" cy="5811838"/>
          </a:xfrm>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p:cNvSpPr>
            <a:spLocks noGrp="1"/>
          </p:cNvSpPr>
          <p:nvPr>
            <p:ph type="dt" sz="half" idx="10"/>
          </p:nvPr>
        </p:nvSpPr>
        <p:spPr/>
        <p:txBody>
          <a:bodyPr/>
          <a:lstStyle/>
          <a:p>
            <a:fld id="{4B388696-C82B-4650-8388-C6FD9C38F4C5}" type="datetimeFigureOut">
              <a:rPr lang="sl-SI" smtClean="0"/>
              <a:t>23. 03. 2021</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39672078-DD5A-4DDE-965F-4B2D7EC27296}" type="slidenum">
              <a:rPr lang="sl-SI" smtClean="0"/>
              <a:t>‹#›</a:t>
            </a:fld>
            <a:endParaRPr lang="sl-SI"/>
          </a:p>
        </p:txBody>
      </p:sp>
    </p:spTree>
    <p:extLst>
      <p:ext uri="{BB962C8B-B14F-4D97-AF65-F5344CB8AC3E}">
        <p14:creationId xmlns:p14="http://schemas.microsoft.com/office/powerpoint/2010/main" val="38213550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značba mesta vsebine 2"/>
          <p:cNvSpPr>
            <a:spLocks noGrp="1"/>
          </p:cNvSpPr>
          <p:nvPr>
            <p:ph idx="1"/>
          </p:nvPr>
        </p:nvSpPr>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p:cNvSpPr>
            <a:spLocks noGrp="1"/>
          </p:cNvSpPr>
          <p:nvPr>
            <p:ph type="dt" sz="half" idx="10"/>
          </p:nvPr>
        </p:nvSpPr>
        <p:spPr/>
        <p:txBody>
          <a:bodyPr/>
          <a:lstStyle/>
          <a:p>
            <a:fld id="{4B388696-C82B-4650-8388-C6FD9C38F4C5}" type="datetimeFigureOut">
              <a:rPr lang="sl-SI" smtClean="0"/>
              <a:t>23. 03. 2021</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39672078-DD5A-4DDE-965F-4B2D7EC27296}" type="slidenum">
              <a:rPr lang="sl-SI" smtClean="0"/>
              <a:t>‹#›</a:t>
            </a:fld>
            <a:endParaRPr lang="sl-SI"/>
          </a:p>
        </p:txBody>
      </p:sp>
    </p:spTree>
    <p:extLst>
      <p:ext uri="{BB962C8B-B14F-4D97-AF65-F5344CB8AC3E}">
        <p14:creationId xmlns:p14="http://schemas.microsoft.com/office/powerpoint/2010/main" val="4427017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831850" y="1709738"/>
            <a:ext cx="10515600" cy="2852737"/>
          </a:xfrm>
        </p:spPr>
        <p:txBody>
          <a:bodyPr anchor="b"/>
          <a:lstStyle>
            <a:lvl1pPr>
              <a:defRPr sz="6000"/>
            </a:lvl1pPr>
          </a:lstStyle>
          <a:p>
            <a:r>
              <a:rPr lang="sl-SI"/>
              <a:t>Uredite slog naslova matrice</a:t>
            </a:r>
          </a:p>
        </p:txBody>
      </p:sp>
      <p:sp>
        <p:nvSpPr>
          <p:cNvPr id="3" name="Označba mesta besedila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l-SI"/>
              <a:t>Uredite sloge besedila matrice</a:t>
            </a:r>
          </a:p>
        </p:txBody>
      </p:sp>
      <p:sp>
        <p:nvSpPr>
          <p:cNvPr id="4" name="Označba mesta datuma 3"/>
          <p:cNvSpPr>
            <a:spLocks noGrp="1"/>
          </p:cNvSpPr>
          <p:nvPr>
            <p:ph type="dt" sz="half" idx="10"/>
          </p:nvPr>
        </p:nvSpPr>
        <p:spPr/>
        <p:txBody>
          <a:bodyPr/>
          <a:lstStyle/>
          <a:p>
            <a:fld id="{4B388696-C82B-4650-8388-C6FD9C38F4C5}" type="datetimeFigureOut">
              <a:rPr lang="sl-SI" smtClean="0"/>
              <a:t>23. 03. 2021</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39672078-DD5A-4DDE-965F-4B2D7EC27296}" type="slidenum">
              <a:rPr lang="sl-SI" smtClean="0"/>
              <a:t>‹#›</a:t>
            </a:fld>
            <a:endParaRPr lang="sl-SI"/>
          </a:p>
        </p:txBody>
      </p:sp>
    </p:spTree>
    <p:extLst>
      <p:ext uri="{BB962C8B-B14F-4D97-AF65-F5344CB8AC3E}">
        <p14:creationId xmlns:p14="http://schemas.microsoft.com/office/powerpoint/2010/main" val="18733818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značba mesta vsebine 2"/>
          <p:cNvSpPr>
            <a:spLocks noGrp="1"/>
          </p:cNvSpPr>
          <p:nvPr>
            <p:ph sz="half" idx="1"/>
          </p:nvPr>
        </p:nvSpPr>
        <p:spPr>
          <a:xfrm>
            <a:off x="838200" y="1825625"/>
            <a:ext cx="5181600" cy="435133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vsebine 3"/>
          <p:cNvSpPr>
            <a:spLocks noGrp="1"/>
          </p:cNvSpPr>
          <p:nvPr>
            <p:ph sz="half" idx="2"/>
          </p:nvPr>
        </p:nvSpPr>
        <p:spPr>
          <a:xfrm>
            <a:off x="6172200" y="1825625"/>
            <a:ext cx="5181600" cy="435133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datuma 4"/>
          <p:cNvSpPr>
            <a:spLocks noGrp="1"/>
          </p:cNvSpPr>
          <p:nvPr>
            <p:ph type="dt" sz="half" idx="10"/>
          </p:nvPr>
        </p:nvSpPr>
        <p:spPr/>
        <p:txBody>
          <a:bodyPr/>
          <a:lstStyle/>
          <a:p>
            <a:fld id="{4B388696-C82B-4650-8388-C6FD9C38F4C5}" type="datetimeFigureOut">
              <a:rPr lang="sl-SI" smtClean="0"/>
              <a:t>23. 03. 2021</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39672078-DD5A-4DDE-965F-4B2D7EC27296}" type="slidenum">
              <a:rPr lang="sl-SI" smtClean="0"/>
              <a:t>‹#›</a:t>
            </a:fld>
            <a:endParaRPr lang="sl-SI"/>
          </a:p>
        </p:txBody>
      </p:sp>
    </p:spTree>
    <p:extLst>
      <p:ext uri="{BB962C8B-B14F-4D97-AF65-F5344CB8AC3E}">
        <p14:creationId xmlns:p14="http://schemas.microsoft.com/office/powerpoint/2010/main" val="13806495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a:xfrm>
            <a:off x="839788" y="365125"/>
            <a:ext cx="10515600" cy="1325563"/>
          </a:xfrm>
        </p:spPr>
        <p:txBody>
          <a:bodyPr/>
          <a:lstStyle/>
          <a:p>
            <a:r>
              <a:rPr lang="sl-SI"/>
              <a:t>Uredite slog naslova matrice</a:t>
            </a:r>
          </a:p>
        </p:txBody>
      </p:sp>
      <p:sp>
        <p:nvSpPr>
          <p:cNvPr id="3" name="Označba mesta besedila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4" name="Označba mesta vsebine 3"/>
          <p:cNvSpPr>
            <a:spLocks noGrp="1"/>
          </p:cNvSpPr>
          <p:nvPr>
            <p:ph sz="half" idx="2"/>
          </p:nvPr>
        </p:nvSpPr>
        <p:spPr>
          <a:xfrm>
            <a:off x="839788" y="2505075"/>
            <a:ext cx="5157787" cy="368458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besedila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6" name="Označba mesta vsebine 5"/>
          <p:cNvSpPr>
            <a:spLocks noGrp="1"/>
          </p:cNvSpPr>
          <p:nvPr>
            <p:ph sz="quarter" idx="4"/>
          </p:nvPr>
        </p:nvSpPr>
        <p:spPr>
          <a:xfrm>
            <a:off x="6172200" y="2505075"/>
            <a:ext cx="5183188" cy="368458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7" name="Označba mesta datuma 6"/>
          <p:cNvSpPr>
            <a:spLocks noGrp="1"/>
          </p:cNvSpPr>
          <p:nvPr>
            <p:ph type="dt" sz="half" idx="10"/>
          </p:nvPr>
        </p:nvSpPr>
        <p:spPr/>
        <p:txBody>
          <a:bodyPr/>
          <a:lstStyle/>
          <a:p>
            <a:fld id="{4B388696-C82B-4650-8388-C6FD9C38F4C5}" type="datetimeFigureOut">
              <a:rPr lang="sl-SI" smtClean="0"/>
              <a:t>23. 03. 2021</a:t>
            </a:fld>
            <a:endParaRPr lang="sl-SI"/>
          </a:p>
        </p:txBody>
      </p:sp>
      <p:sp>
        <p:nvSpPr>
          <p:cNvPr id="8" name="Označba mesta noge 7"/>
          <p:cNvSpPr>
            <a:spLocks noGrp="1"/>
          </p:cNvSpPr>
          <p:nvPr>
            <p:ph type="ftr" sz="quarter" idx="11"/>
          </p:nvPr>
        </p:nvSpPr>
        <p:spPr/>
        <p:txBody>
          <a:bodyPr/>
          <a:lstStyle/>
          <a:p>
            <a:endParaRPr lang="sl-SI"/>
          </a:p>
        </p:txBody>
      </p:sp>
      <p:sp>
        <p:nvSpPr>
          <p:cNvPr id="9" name="Označba mesta številke diapozitiva 8"/>
          <p:cNvSpPr>
            <a:spLocks noGrp="1"/>
          </p:cNvSpPr>
          <p:nvPr>
            <p:ph type="sldNum" sz="quarter" idx="12"/>
          </p:nvPr>
        </p:nvSpPr>
        <p:spPr/>
        <p:txBody>
          <a:bodyPr/>
          <a:lstStyle/>
          <a:p>
            <a:fld id="{39672078-DD5A-4DDE-965F-4B2D7EC27296}" type="slidenum">
              <a:rPr lang="sl-SI" smtClean="0"/>
              <a:t>‹#›</a:t>
            </a:fld>
            <a:endParaRPr lang="sl-SI"/>
          </a:p>
        </p:txBody>
      </p:sp>
    </p:spTree>
    <p:extLst>
      <p:ext uri="{BB962C8B-B14F-4D97-AF65-F5344CB8AC3E}">
        <p14:creationId xmlns:p14="http://schemas.microsoft.com/office/powerpoint/2010/main" val="37802762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značba mesta datuma 2"/>
          <p:cNvSpPr>
            <a:spLocks noGrp="1"/>
          </p:cNvSpPr>
          <p:nvPr>
            <p:ph type="dt" sz="half" idx="10"/>
          </p:nvPr>
        </p:nvSpPr>
        <p:spPr/>
        <p:txBody>
          <a:bodyPr/>
          <a:lstStyle/>
          <a:p>
            <a:fld id="{4B388696-C82B-4650-8388-C6FD9C38F4C5}" type="datetimeFigureOut">
              <a:rPr lang="sl-SI" smtClean="0"/>
              <a:t>23. 03. 2021</a:t>
            </a:fld>
            <a:endParaRPr lang="sl-SI"/>
          </a:p>
        </p:txBody>
      </p:sp>
      <p:sp>
        <p:nvSpPr>
          <p:cNvPr id="4" name="Označba mesta noge 3"/>
          <p:cNvSpPr>
            <a:spLocks noGrp="1"/>
          </p:cNvSpPr>
          <p:nvPr>
            <p:ph type="ftr" sz="quarter" idx="11"/>
          </p:nvPr>
        </p:nvSpPr>
        <p:spPr/>
        <p:txBody>
          <a:bodyPr/>
          <a:lstStyle/>
          <a:p>
            <a:endParaRPr lang="sl-SI"/>
          </a:p>
        </p:txBody>
      </p:sp>
      <p:sp>
        <p:nvSpPr>
          <p:cNvPr id="5" name="Označba mesta številke diapozitiva 4"/>
          <p:cNvSpPr>
            <a:spLocks noGrp="1"/>
          </p:cNvSpPr>
          <p:nvPr>
            <p:ph type="sldNum" sz="quarter" idx="12"/>
          </p:nvPr>
        </p:nvSpPr>
        <p:spPr/>
        <p:txBody>
          <a:bodyPr/>
          <a:lstStyle/>
          <a:p>
            <a:fld id="{39672078-DD5A-4DDE-965F-4B2D7EC27296}" type="slidenum">
              <a:rPr lang="sl-SI" smtClean="0"/>
              <a:t>‹#›</a:t>
            </a:fld>
            <a:endParaRPr lang="sl-SI"/>
          </a:p>
        </p:txBody>
      </p:sp>
    </p:spTree>
    <p:extLst>
      <p:ext uri="{BB962C8B-B14F-4D97-AF65-F5344CB8AC3E}">
        <p14:creationId xmlns:p14="http://schemas.microsoft.com/office/powerpoint/2010/main" val="703506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značba mesta datuma 1"/>
          <p:cNvSpPr>
            <a:spLocks noGrp="1"/>
          </p:cNvSpPr>
          <p:nvPr>
            <p:ph type="dt" sz="half" idx="10"/>
          </p:nvPr>
        </p:nvSpPr>
        <p:spPr/>
        <p:txBody>
          <a:bodyPr/>
          <a:lstStyle/>
          <a:p>
            <a:fld id="{4B388696-C82B-4650-8388-C6FD9C38F4C5}" type="datetimeFigureOut">
              <a:rPr lang="sl-SI" smtClean="0"/>
              <a:t>23. 03. 2021</a:t>
            </a:fld>
            <a:endParaRPr lang="sl-SI"/>
          </a:p>
        </p:txBody>
      </p:sp>
      <p:sp>
        <p:nvSpPr>
          <p:cNvPr id="3" name="Označba mesta noge 2"/>
          <p:cNvSpPr>
            <a:spLocks noGrp="1"/>
          </p:cNvSpPr>
          <p:nvPr>
            <p:ph type="ftr" sz="quarter" idx="11"/>
          </p:nvPr>
        </p:nvSpPr>
        <p:spPr/>
        <p:txBody>
          <a:bodyPr/>
          <a:lstStyle/>
          <a:p>
            <a:endParaRPr lang="sl-SI"/>
          </a:p>
        </p:txBody>
      </p:sp>
      <p:sp>
        <p:nvSpPr>
          <p:cNvPr id="4" name="Označba mesta številke diapozitiva 3"/>
          <p:cNvSpPr>
            <a:spLocks noGrp="1"/>
          </p:cNvSpPr>
          <p:nvPr>
            <p:ph type="sldNum" sz="quarter" idx="12"/>
          </p:nvPr>
        </p:nvSpPr>
        <p:spPr/>
        <p:txBody>
          <a:bodyPr/>
          <a:lstStyle/>
          <a:p>
            <a:fld id="{39672078-DD5A-4DDE-965F-4B2D7EC27296}" type="slidenum">
              <a:rPr lang="sl-SI" smtClean="0"/>
              <a:t>‹#›</a:t>
            </a:fld>
            <a:endParaRPr lang="sl-SI"/>
          </a:p>
        </p:txBody>
      </p:sp>
    </p:spTree>
    <p:extLst>
      <p:ext uri="{BB962C8B-B14F-4D97-AF65-F5344CB8AC3E}">
        <p14:creationId xmlns:p14="http://schemas.microsoft.com/office/powerpoint/2010/main" val="24440844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839788" y="457200"/>
            <a:ext cx="3932237" cy="1600200"/>
          </a:xfrm>
        </p:spPr>
        <p:txBody>
          <a:bodyPr anchor="b"/>
          <a:lstStyle>
            <a:lvl1pPr>
              <a:defRPr sz="3200"/>
            </a:lvl1pPr>
          </a:lstStyle>
          <a:p>
            <a:r>
              <a:rPr lang="sl-SI"/>
              <a:t>Uredite slog naslova matrice</a:t>
            </a:r>
          </a:p>
        </p:txBody>
      </p:sp>
      <p:sp>
        <p:nvSpPr>
          <p:cNvPr id="3" name="Označba mesta vsebine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besedila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Uredite sloge besedila matrice</a:t>
            </a:r>
          </a:p>
        </p:txBody>
      </p:sp>
      <p:sp>
        <p:nvSpPr>
          <p:cNvPr id="5" name="Označba mesta datuma 4"/>
          <p:cNvSpPr>
            <a:spLocks noGrp="1"/>
          </p:cNvSpPr>
          <p:nvPr>
            <p:ph type="dt" sz="half" idx="10"/>
          </p:nvPr>
        </p:nvSpPr>
        <p:spPr/>
        <p:txBody>
          <a:bodyPr/>
          <a:lstStyle/>
          <a:p>
            <a:fld id="{4B388696-C82B-4650-8388-C6FD9C38F4C5}" type="datetimeFigureOut">
              <a:rPr lang="sl-SI" smtClean="0"/>
              <a:t>23. 03. 2021</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39672078-DD5A-4DDE-965F-4B2D7EC27296}" type="slidenum">
              <a:rPr lang="sl-SI" smtClean="0"/>
              <a:t>‹#›</a:t>
            </a:fld>
            <a:endParaRPr lang="sl-SI"/>
          </a:p>
        </p:txBody>
      </p:sp>
    </p:spTree>
    <p:extLst>
      <p:ext uri="{BB962C8B-B14F-4D97-AF65-F5344CB8AC3E}">
        <p14:creationId xmlns:p14="http://schemas.microsoft.com/office/powerpoint/2010/main" val="30807893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839788" y="457200"/>
            <a:ext cx="3932237" cy="1600200"/>
          </a:xfrm>
        </p:spPr>
        <p:txBody>
          <a:bodyPr anchor="b"/>
          <a:lstStyle>
            <a:lvl1pPr>
              <a:defRPr sz="3200"/>
            </a:lvl1pPr>
          </a:lstStyle>
          <a:p>
            <a:r>
              <a:rPr lang="sl-SI"/>
              <a:t>Uredite slog naslova matrice</a:t>
            </a:r>
          </a:p>
        </p:txBody>
      </p:sp>
      <p:sp>
        <p:nvSpPr>
          <p:cNvPr id="3" name="Označba mesta slik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Označba mesta besedila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Uredite sloge besedila matrice</a:t>
            </a:r>
          </a:p>
        </p:txBody>
      </p:sp>
      <p:sp>
        <p:nvSpPr>
          <p:cNvPr id="5" name="Označba mesta datuma 4"/>
          <p:cNvSpPr>
            <a:spLocks noGrp="1"/>
          </p:cNvSpPr>
          <p:nvPr>
            <p:ph type="dt" sz="half" idx="10"/>
          </p:nvPr>
        </p:nvSpPr>
        <p:spPr/>
        <p:txBody>
          <a:bodyPr/>
          <a:lstStyle/>
          <a:p>
            <a:fld id="{4B388696-C82B-4650-8388-C6FD9C38F4C5}" type="datetimeFigureOut">
              <a:rPr lang="sl-SI" smtClean="0"/>
              <a:t>23. 03. 2021</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39672078-DD5A-4DDE-965F-4B2D7EC27296}" type="slidenum">
              <a:rPr lang="sl-SI" smtClean="0"/>
              <a:t>‹#›</a:t>
            </a:fld>
            <a:endParaRPr lang="sl-SI"/>
          </a:p>
        </p:txBody>
      </p:sp>
    </p:spTree>
    <p:extLst>
      <p:ext uri="{BB962C8B-B14F-4D97-AF65-F5344CB8AC3E}">
        <p14:creationId xmlns:p14="http://schemas.microsoft.com/office/powerpoint/2010/main" val="19701632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naslova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l-SI"/>
              <a:t>Uredite slog naslova matrice</a:t>
            </a:r>
          </a:p>
        </p:txBody>
      </p:sp>
      <p:sp>
        <p:nvSpPr>
          <p:cNvPr id="3" name="Označba mesta besedila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388696-C82B-4650-8388-C6FD9C38F4C5}" type="datetimeFigureOut">
              <a:rPr lang="sl-SI" smtClean="0"/>
              <a:t>23. 03. 2021</a:t>
            </a:fld>
            <a:endParaRPr lang="sl-SI"/>
          </a:p>
        </p:txBody>
      </p:sp>
      <p:sp>
        <p:nvSpPr>
          <p:cNvPr id="5" name="Označba mesta no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p>
        </p:txBody>
      </p:sp>
      <p:sp>
        <p:nvSpPr>
          <p:cNvPr id="6" name="Označba mesta številke diapoz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672078-DD5A-4DDE-965F-4B2D7EC27296}" type="slidenum">
              <a:rPr lang="sl-SI" smtClean="0"/>
              <a:t>‹#›</a:t>
            </a:fld>
            <a:endParaRPr lang="sl-SI"/>
          </a:p>
        </p:txBody>
      </p:sp>
    </p:spTree>
    <p:extLst>
      <p:ext uri="{BB962C8B-B14F-4D97-AF65-F5344CB8AC3E}">
        <p14:creationId xmlns:p14="http://schemas.microsoft.com/office/powerpoint/2010/main" val="34577735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sidg.si/" TargetMode="External"/><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1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youtube.com/watch?v=BFrJZiuztRA"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youtube.com/watch?v=FYwOnilBPW0"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youtube.com/watch?v=6X5QT463YT8"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Označba mesta vsebine 10" descr="Slika, ki vsebuje besede trava, zunanje, gora, narava&#10;&#10;Opis je samodejno ustvarjen">
            <a:extLst>
              <a:ext uri="{FF2B5EF4-FFF2-40B4-BE49-F238E27FC236}">
                <a16:creationId xmlns:a16="http://schemas.microsoft.com/office/drawing/2014/main" id="{F172A16B-4190-43C7-B5E1-7D1E212FD371}"/>
              </a:ext>
            </a:extLst>
          </p:cNvPr>
          <p:cNvPicPr>
            <a:picLocks noGrp="1" noChangeAspect="1"/>
          </p:cNvPicPr>
          <p:nvPr>
            <p:ph idx="1"/>
          </p:nvPr>
        </p:nvPicPr>
        <p:blipFill rotWithShape="1">
          <a:blip r:embed="rId2">
            <a:alphaModFix amt="50000"/>
            <a:extLst>
              <a:ext uri="{28A0092B-C50C-407E-A947-70E740481C1C}">
                <a14:useLocalDpi xmlns:a14="http://schemas.microsoft.com/office/drawing/2010/main" val="0"/>
              </a:ext>
            </a:extLst>
          </a:blip>
          <a:srcRect/>
          <a:stretch/>
        </p:blipFill>
        <p:spPr>
          <a:xfrm>
            <a:off x="0" y="0"/>
            <a:ext cx="12212684" cy="6857999"/>
          </a:xfrm>
          <a:prstGeom prst="rect">
            <a:avLst/>
          </a:prstGeom>
        </p:spPr>
      </p:pic>
      <p:sp>
        <p:nvSpPr>
          <p:cNvPr id="6" name="Naslov 5">
            <a:extLst>
              <a:ext uri="{FF2B5EF4-FFF2-40B4-BE49-F238E27FC236}">
                <a16:creationId xmlns:a16="http://schemas.microsoft.com/office/drawing/2014/main" id="{928B66D1-8609-4CFC-B785-1D2FC9A83F6B}"/>
              </a:ext>
            </a:extLst>
          </p:cNvPr>
          <p:cNvSpPr>
            <a:spLocks noGrp="1"/>
          </p:cNvSpPr>
          <p:nvPr>
            <p:ph type="title"/>
          </p:nvPr>
        </p:nvSpPr>
        <p:spPr>
          <a:xfrm>
            <a:off x="1524000" y="2577946"/>
            <a:ext cx="9144000" cy="1444933"/>
          </a:xfrm>
        </p:spPr>
        <p:txBody>
          <a:bodyPr vert="horz" lIns="91440" tIns="45720" rIns="91440" bIns="45720" rtlCol="0" anchor="b">
            <a:normAutofit/>
          </a:bodyPr>
          <a:lstStyle/>
          <a:p>
            <a:pPr algn="ctr"/>
            <a:r>
              <a:rPr lang="sl-SI" sz="8000" b="1" dirty="0">
                <a:solidFill>
                  <a:srgbClr val="92D050"/>
                </a:solidFill>
              </a:rPr>
              <a:t>DRŽAVNI GOZDOVI</a:t>
            </a:r>
            <a:endParaRPr lang="en-US" sz="8000" dirty="0">
              <a:solidFill>
                <a:srgbClr val="FFFFFF"/>
              </a:solidFill>
            </a:endParaRPr>
          </a:p>
        </p:txBody>
      </p:sp>
      <p:pic>
        <p:nvPicPr>
          <p:cNvPr id="13" name="Slika 12">
            <a:hlinkClick r:id="rId3"/>
            <a:extLst>
              <a:ext uri="{FF2B5EF4-FFF2-40B4-BE49-F238E27FC236}">
                <a16:creationId xmlns:a16="http://schemas.microsoft.com/office/drawing/2014/main" id="{307E84FC-2012-46A1-A369-16D84C8F0D9E}"/>
              </a:ext>
            </a:extLst>
          </p:cNvPr>
          <p:cNvPicPr>
            <a:picLocks noChangeAspect="1"/>
          </p:cNvPicPr>
          <p:nvPr/>
        </p:nvPicPr>
        <p:blipFill>
          <a:blip r:embed="rId4"/>
          <a:stretch>
            <a:fillRect/>
          </a:stretch>
        </p:blipFill>
        <p:spPr>
          <a:xfrm>
            <a:off x="4919912" y="4138427"/>
            <a:ext cx="2352175" cy="1889148"/>
          </a:xfrm>
          <a:prstGeom prst="rect">
            <a:avLst/>
          </a:prstGeom>
        </p:spPr>
      </p:pic>
      <p:pic>
        <p:nvPicPr>
          <p:cNvPr id="14" name="Slika 13">
            <a:extLst>
              <a:ext uri="{FF2B5EF4-FFF2-40B4-BE49-F238E27FC236}">
                <a16:creationId xmlns:a16="http://schemas.microsoft.com/office/drawing/2014/main" id="{7DDB8A47-62A8-482C-B77A-FB8DE6F1749E}"/>
              </a:ext>
            </a:extLst>
          </p:cNvPr>
          <p:cNvPicPr>
            <a:picLocks noChangeAspect="1"/>
          </p:cNvPicPr>
          <p:nvPr/>
        </p:nvPicPr>
        <p:blipFill>
          <a:blip r:embed="rId5"/>
          <a:stretch>
            <a:fillRect/>
          </a:stretch>
        </p:blipFill>
        <p:spPr>
          <a:xfrm>
            <a:off x="10496313" y="0"/>
            <a:ext cx="1695687" cy="666843"/>
          </a:xfrm>
          <a:prstGeom prst="rect">
            <a:avLst/>
          </a:prstGeom>
        </p:spPr>
      </p:pic>
    </p:spTree>
    <p:extLst>
      <p:ext uri="{BB962C8B-B14F-4D97-AF65-F5344CB8AC3E}">
        <p14:creationId xmlns:p14="http://schemas.microsoft.com/office/powerpoint/2010/main" val="196514251"/>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8">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Slika 5" descr="Slika, ki vsebuje besede drevo, zunanje, trava, gozd&#10;&#10;Opis je samodejno ustvarjen">
            <a:extLst>
              <a:ext uri="{FF2B5EF4-FFF2-40B4-BE49-F238E27FC236}">
                <a16:creationId xmlns:a16="http://schemas.microsoft.com/office/drawing/2014/main" id="{70D52090-DC56-47BF-B690-DD8848356FB9}"/>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t="25604" r="-2" b="13009"/>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16" name="Slika 15" descr="Slika, ki vsebuje besede drevo, zunanje, gozd, umazanija&#10;&#10;Opis je samodejno ustvarjen">
            <a:extLst>
              <a:ext uri="{FF2B5EF4-FFF2-40B4-BE49-F238E27FC236}">
                <a16:creationId xmlns:a16="http://schemas.microsoft.com/office/drawing/2014/main" id="{FC31D9F7-E29F-451D-B09F-40C310472F25}"/>
              </a:ext>
            </a:extLst>
          </p:cNvPr>
          <p:cNvPicPr/>
          <p:nvPr/>
        </p:nvPicPr>
        <p:blipFill rotWithShape="1">
          <a:blip r:embed="rId3" cstate="screen">
            <a:extLst>
              <a:ext uri="{28A0092B-C50C-407E-A947-70E740481C1C}">
                <a14:useLocalDpi xmlns:a14="http://schemas.microsoft.com/office/drawing/2010/main" val="0"/>
              </a:ext>
            </a:extLst>
          </a:blip>
          <a:srcRect t="5074" r="-2" b="-2"/>
          <a:stretch/>
        </p:blipFill>
        <p:spPr bwMode="auto">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p:spPr>
      </p:pic>
      <p:sp useBgFill="1">
        <p:nvSpPr>
          <p:cNvPr id="37" name="Freeform: Shape 40">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8" name="Freeform: Shape 42">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Naslov 1">
            <a:extLst>
              <a:ext uri="{FF2B5EF4-FFF2-40B4-BE49-F238E27FC236}">
                <a16:creationId xmlns:a16="http://schemas.microsoft.com/office/drawing/2014/main" id="{E0E1FF1C-8087-480F-9AD9-FF990EECB0B5}"/>
              </a:ext>
            </a:extLst>
          </p:cNvPr>
          <p:cNvSpPr>
            <a:spLocks noGrp="1"/>
          </p:cNvSpPr>
          <p:nvPr>
            <p:ph type="title"/>
          </p:nvPr>
        </p:nvSpPr>
        <p:spPr>
          <a:xfrm>
            <a:off x="448056" y="859536"/>
            <a:ext cx="4832802" cy="1243584"/>
          </a:xfrm>
        </p:spPr>
        <p:txBody>
          <a:bodyPr>
            <a:normAutofit/>
          </a:bodyPr>
          <a:lstStyle/>
          <a:p>
            <a:r>
              <a:rPr lang="sl-SI" b="1">
                <a:solidFill>
                  <a:srgbClr val="92D050"/>
                </a:solidFill>
                <a:cs typeface="Calibri Light"/>
              </a:rPr>
              <a:t>POSEK LESA</a:t>
            </a:r>
            <a:endParaRPr lang="sl-SI" b="1">
              <a:solidFill>
                <a:srgbClr val="92D050"/>
              </a:solidFill>
            </a:endParaRPr>
          </a:p>
        </p:txBody>
      </p:sp>
      <p:sp>
        <p:nvSpPr>
          <p:cNvPr id="40" name="Rectangle 44">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42" name="Rectangle 46">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Označba mesta vsebine 2">
            <a:extLst>
              <a:ext uri="{FF2B5EF4-FFF2-40B4-BE49-F238E27FC236}">
                <a16:creationId xmlns:a16="http://schemas.microsoft.com/office/drawing/2014/main" id="{C968423B-F1DD-4F0F-9986-5027EB96A530}"/>
              </a:ext>
            </a:extLst>
          </p:cNvPr>
          <p:cNvSpPr>
            <a:spLocks noGrp="1"/>
          </p:cNvSpPr>
          <p:nvPr>
            <p:ph idx="1"/>
          </p:nvPr>
        </p:nvSpPr>
        <p:spPr>
          <a:xfrm>
            <a:off x="448056" y="2221993"/>
            <a:ext cx="4832803" cy="3954970"/>
          </a:xfrm>
        </p:spPr>
        <p:txBody>
          <a:bodyPr vert="horz" lIns="91440" tIns="45720" rIns="91440" bIns="45720" rtlCol="0">
            <a:noAutofit/>
          </a:bodyPr>
          <a:lstStyle/>
          <a:p>
            <a:pPr>
              <a:buNone/>
            </a:pPr>
            <a:r>
              <a:rPr lang="sl-SI" sz="1800" dirty="0">
                <a:cs typeface="Calibri"/>
              </a:rPr>
              <a:t>V družbi SiDG izvajamo posek lesa na </a:t>
            </a:r>
            <a:r>
              <a:rPr lang="sl-SI" sz="1800" b="1" dirty="0">
                <a:cs typeface="Calibri"/>
              </a:rPr>
              <a:t>klasičen način z motorno žago </a:t>
            </a:r>
            <a:r>
              <a:rPr lang="sl-SI" sz="1800" dirty="0">
                <a:cs typeface="Calibri"/>
              </a:rPr>
              <a:t>ter s </a:t>
            </a:r>
            <a:r>
              <a:rPr lang="sl-SI" sz="1800" b="1" dirty="0">
                <a:cs typeface="Calibri"/>
              </a:rPr>
              <a:t>stroji za sečnjo </a:t>
            </a:r>
            <a:r>
              <a:rPr lang="sl-SI" sz="1800" dirty="0">
                <a:cs typeface="Calibri"/>
              </a:rPr>
              <a:t>(</a:t>
            </a:r>
            <a:r>
              <a:rPr lang="sl-SI" sz="1800" dirty="0" err="1">
                <a:cs typeface="Calibri"/>
              </a:rPr>
              <a:t>harvesterji</a:t>
            </a:r>
            <a:r>
              <a:rPr lang="sl-SI" sz="1800" dirty="0">
                <a:cs typeface="Calibri"/>
              </a:rPr>
              <a:t>):</a:t>
            </a:r>
          </a:p>
          <a:p>
            <a:pPr>
              <a:buFont typeface="Wingdings" panose="05000000000000000000" pitchFamily="2" charset="2"/>
              <a:buChar char="q"/>
            </a:pPr>
            <a:r>
              <a:rPr lang="sl-SI" sz="1800" dirty="0">
                <a:cs typeface="Calibri"/>
              </a:rPr>
              <a:t>Klasična sečnja z motorno žago je prevladujoč način sečnje, za delavce je  zahtevna in nevarna.</a:t>
            </a:r>
          </a:p>
          <a:p>
            <a:pPr>
              <a:buFont typeface="Wingdings" panose="05000000000000000000" pitchFamily="2" charset="2"/>
              <a:buChar char="q"/>
            </a:pPr>
            <a:r>
              <a:rPr lang="sl-SI" sz="1800" dirty="0">
                <a:cs typeface="Calibri"/>
              </a:rPr>
              <a:t>Strojna sečnja je mogoča v določenih terenskih razmerah in ob primerni debelini drevja, ki je predvideno za posek. Stroji za sečnjo omogočajo  velike učinke poseka lesa, sočasno pa so veliko bolj prijazni do delavcev (varnejše delo, boljši pogoji dela). Ob ustreznem znanju strojnikov ne predstavljajo nevarnosti za večje poškodbe na gozdnih tleh in drevesih.</a:t>
            </a:r>
          </a:p>
        </p:txBody>
      </p:sp>
    </p:spTree>
    <p:extLst>
      <p:ext uri="{BB962C8B-B14F-4D97-AF65-F5344CB8AC3E}">
        <p14:creationId xmlns:p14="http://schemas.microsoft.com/office/powerpoint/2010/main" val="3783442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6">
            <a:extLst>
              <a:ext uri="{FF2B5EF4-FFF2-40B4-BE49-F238E27FC236}">
                <a16:creationId xmlns:a16="http://schemas.microsoft.com/office/drawing/2014/main" id="{09C509D2-0C1A-47B8-89C1-D3AB17D452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slov 1">
            <a:extLst>
              <a:ext uri="{FF2B5EF4-FFF2-40B4-BE49-F238E27FC236}">
                <a16:creationId xmlns:a16="http://schemas.microsoft.com/office/drawing/2014/main" id="{E0E1FF1C-8087-480F-9AD9-FF990EECB0B5}"/>
              </a:ext>
            </a:extLst>
          </p:cNvPr>
          <p:cNvSpPr>
            <a:spLocks noGrp="1"/>
          </p:cNvSpPr>
          <p:nvPr>
            <p:ph type="title"/>
          </p:nvPr>
        </p:nvSpPr>
        <p:spPr>
          <a:xfrm>
            <a:off x="7706815" y="148677"/>
            <a:ext cx="3518157" cy="974810"/>
          </a:xfrm>
        </p:spPr>
        <p:txBody>
          <a:bodyPr>
            <a:normAutofit/>
          </a:bodyPr>
          <a:lstStyle/>
          <a:p>
            <a:r>
              <a:rPr lang="sl-SI" sz="4000" b="1">
                <a:solidFill>
                  <a:srgbClr val="92D050"/>
                </a:solidFill>
                <a:cs typeface="Calibri Light"/>
              </a:rPr>
              <a:t>SPRAVILO LESA</a:t>
            </a:r>
            <a:endParaRPr lang="sl-SI" sz="4000" b="1">
              <a:solidFill>
                <a:srgbClr val="92D050"/>
              </a:solidFill>
            </a:endParaRPr>
          </a:p>
        </p:txBody>
      </p:sp>
      <p:pic>
        <p:nvPicPr>
          <p:cNvPr id="9" name="Slika 8" descr="Slika, ki vsebuje besede zunanje, drevo, rumeno&#10;&#10;Opis je samodejno ustvarjen">
            <a:extLst>
              <a:ext uri="{FF2B5EF4-FFF2-40B4-BE49-F238E27FC236}">
                <a16:creationId xmlns:a16="http://schemas.microsoft.com/office/drawing/2014/main" id="{29794BBE-8275-4BB7-98E2-891081E3F155}"/>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l="14234" r="25683"/>
          <a:stretch/>
        </p:blipFill>
        <p:spPr>
          <a:xfrm>
            <a:off x="-4642" y="10"/>
            <a:ext cx="3006061" cy="3339639"/>
          </a:xfrm>
          <a:prstGeom prst="rect">
            <a:avLst/>
          </a:prstGeom>
        </p:spPr>
      </p:pic>
      <p:pic>
        <p:nvPicPr>
          <p:cNvPr id="11" name="Slika 10" descr="Slika, ki vsebuje besede zunanje, drevo, sneg, nebo&#10;&#10;Opis je samodejno ustvarjen">
            <a:extLst>
              <a:ext uri="{FF2B5EF4-FFF2-40B4-BE49-F238E27FC236}">
                <a16:creationId xmlns:a16="http://schemas.microsoft.com/office/drawing/2014/main" id="{306FE66F-756F-4979-8013-B3257A472E72}"/>
              </a:ext>
            </a:extLst>
          </p:cNvPr>
          <p:cNvPicPr>
            <a:picLocks noChangeAspect="1"/>
          </p:cNvPicPr>
          <p:nvPr/>
        </p:nvPicPr>
        <p:blipFill rotWithShape="1">
          <a:blip r:embed="rId3">
            <a:extLst>
              <a:ext uri="{28A0092B-C50C-407E-A947-70E740481C1C}">
                <a14:useLocalDpi xmlns:a14="http://schemas.microsoft.com/office/drawing/2010/main" val="0"/>
              </a:ext>
            </a:extLst>
          </a:blip>
          <a:srcRect t="22400" r="1" b="5654"/>
          <a:stretch/>
        </p:blipFill>
        <p:spPr>
          <a:xfrm>
            <a:off x="-2" y="3518351"/>
            <a:ext cx="6189158" cy="3339649"/>
          </a:xfrm>
          <a:prstGeom prst="rect">
            <a:avLst/>
          </a:prstGeom>
        </p:spPr>
      </p:pic>
      <p:sp>
        <p:nvSpPr>
          <p:cNvPr id="3" name="Označba mesta vsebine 2">
            <a:extLst>
              <a:ext uri="{FF2B5EF4-FFF2-40B4-BE49-F238E27FC236}">
                <a16:creationId xmlns:a16="http://schemas.microsoft.com/office/drawing/2014/main" id="{C968423B-F1DD-4F0F-9986-5027EB96A530}"/>
              </a:ext>
            </a:extLst>
          </p:cNvPr>
          <p:cNvSpPr>
            <a:spLocks noGrp="1"/>
          </p:cNvSpPr>
          <p:nvPr>
            <p:ph idx="1"/>
          </p:nvPr>
        </p:nvSpPr>
        <p:spPr>
          <a:xfrm>
            <a:off x="6878472" y="1123487"/>
            <a:ext cx="5174844" cy="5372847"/>
          </a:xfrm>
        </p:spPr>
        <p:txBody>
          <a:bodyPr vert="horz" lIns="91440" tIns="45720" rIns="91440" bIns="45720" rtlCol="0">
            <a:normAutofit/>
          </a:bodyPr>
          <a:lstStyle/>
          <a:p>
            <a:pPr>
              <a:buNone/>
            </a:pPr>
            <a:r>
              <a:rPr lang="sl-SI" sz="2000" dirty="0">
                <a:cs typeface="Calibri"/>
              </a:rPr>
              <a:t>SiDG izvaja spravilo lesa z različno mehanizacijo:</a:t>
            </a:r>
          </a:p>
          <a:p>
            <a:pPr>
              <a:buFont typeface="Wingdings" panose="05000000000000000000" pitchFamily="2" charset="2"/>
              <a:buChar char="§"/>
            </a:pPr>
            <a:r>
              <a:rPr lang="sl-SI" sz="2000" b="1" dirty="0">
                <a:cs typeface="Calibri"/>
              </a:rPr>
              <a:t>Izvlek lesa </a:t>
            </a:r>
            <a:r>
              <a:rPr lang="sl-SI" sz="2000" dirty="0">
                <a:cs typeface="Calibri"/>
              </a:rPr>
              <a:t>poteka s pomočjo  mehanizacije, ki je opremljena z gozdarskim vitlom. Mehanizacija obsega prilagojene kmetijske traktorje in gozdarske </a:t>
            </a:r>
            <a:r>
              <a:rPr lang="sl-SI" sz="2000" dirty="0" err="1">
                <a:cs typeface="Calibri"/>
              </a:rPr>
              <a:t>zgibnike</a:t>
            </a:r>
            <a:r>
              <a:rPr lang="sl-SI" sz="2000" dirty="0">
                <a:cs typeface="Calibri"/>
              </a:rPr>
              <a:t>.</a:t>
            </a:r>
          </a:p>
          <a:p>
            <a:pPr>
              <a:buFont typeface="Wingdings" panose="05000000000000000000" pitchFamily="2" charset="2"/>
              <a:buChar char="§"/>
            </a:pPr>
            <a:r>
              <a:rPr lang="sl-SI" sz="2000" b="1" dirty="0">
                <a:cs typeface="Calibri"/>
              </a:rPr>
              <a:t>Spravilo z gozdarsko žičnico </a:t>
            </a:r>
            <a:r>
              <a:rPr lang="sl-SI" sz="2000" dirty="0">
                <a:cs typeface="Calibri"/>
              </a:rPr>
              <a:t>se izvaja na najbolj strmih terenih, kjer druge vrste spravila niso mogoče.</a:t>
            </a:r>
          </a:p>
          <a:p>
            <a:pPr>
              <a:buFont typeface="Wingdings" panose="05000000000000000000" pitchFamily="2" charset="2"/>
              <a:buChar char="§"/>
            </a:pPr>
            <a:r>
              <a:rPr lang="sl-SI" sz="2000" b="1" dirty="0">
                <a:cs typeface="Calibri"/>
              </a:rPr>
              <a:t>Izvoz lesa </a:t>
            </a:r>
            <a:r>
              <a:rPr lang="sl-SI" sz="2000" dirty="0">
                <a:cs typeface="Calibri"/>
              </a:rPr>
              <a:t>poteka s pomočjo mehanizacije, ki gozdne lesne sortimente vozi iz gozda in jih preklada s pomočjo dvigala. Zgibni </a:t>
            </a:r>
            <a:r>
              <a:rPr lang="sl-SI" sz="2000" dirty="0" err="1">
                <a:cs typeface="Calibri"/>
              </a:rPr>
              <a:t>polprikoličar</a:t>
            </a:r>
            <a:r>
              <a:rPr lang="sl-SI" sz="2000" dirty="0">
                <a:cs typeface="Calibri"/>
              </a:rPr>
              <a:t> (</a:t>
            </a:r>
            <a:r>
              <a:rPr lang="sl-SI" sz="2000" dirty="0" err="1">
                <a:cs typeface="Calibri"/>
              </a:rPr>
              <a:t>forwarder</a:t>
            </a:r>
            <a:r>
              <a:rPr lang="sl-SI" sz="2000" dirty="0">
                <a:cs typeface="Calibri"/>
              </a:rPr>
              <a:t>) omogoča izvoz lesa predvsem z delovišč strojne sečnje.</a:t>
            </a:r>
          </a:p>
          <a:p>
            <a:pPr>
              <a:buFont typeface="Wingdings" panose="05000000000000000000" pitchFamily="2" charset="2"/>
              <a:buChar char="§"/>
            </a:pPr>
            <a:endParaRPr lang="sl-SI" sz="2000" dirty="0">
              <a:cs typeface="Calibri"/>
            </a:endParaRPr>
          </a:p>
          <a:p>
            <a:pPr>
              <a:buNone/>
            </a:pPr>
            <a:endParaRPr lang="sl-SI" sz="2000" dirty="0">
              <a:cs typeface="Calibri"/>
            </a:endParaRPr>
          </a:p>
        </p:txBody>
      </p:sp>
      <p:pic>
        <p:nvPicPr>
          <p:cNvPr id="13" name="Slika 12">
            <a:extLst>
              <a:ext uri="{FF2B5EF4-FFF2-40B4-BE49-F238E27FC236}">
                <a16:creationId xmlns:a16="http://schemas.microsoft.com/office/drawing/2014/main" id="{EEA21A32-EFD7-4AD1-B80B-16909E14EB32}"/>
              </a:ext>
            </a:extLst>
          </p:cNvPr>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183097" y="0"/>
            <a:ext cx="3006060" cy="3339638"/>
          </a:xfrm>
          <a:prstGeom prst="rect">
            <a:avLst/>
          </a:prstGeom>
          <a:noFill/>
          <a:ln>
            <a:noFill/>
          </a:ln>
        </p:spPr>
      </p:pic>
    </p:spTree>
    <p:extLst>
      <p:ext uri="{BB962C8B-B14F-4D97-AF65-F5344CB8AC3E}">
        <p14:creationId xmlns:p14="http://schemas.microsoft.com/office/powerpoint/2010/main" val="25814137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1BF514F-E924-487F-94A2-507AACC0AF3E}"/>
              </a:ext>
            </a:extLst>
          </p:cNvPr>
          <p:cNvSpPr>
            <a:spLocks noGrp="1"/>
          </p:cNvSpPr>
          <p:nvPr>
            <p:ph type="title"/>
          </p:nvPr>
        </p:nvSpPr>
        <p:spPr>
          <a:xfrm>
            <a:off x="838200" y="742462"/>
            <a:ext cx="10298723" cy="406400"/>
          </a:xfrm>
        </p:spPr>
        <p:txBody>
          <a:bodyPr>
            <a:normAutofit fontScale="90000"/>
          </a:bodyPr>
          <a:lstStyle/>
          <a:p>
            <a:br>
              <a:rPr lang="sl-SI" sz="4000" noProof="1">
                <a:solidFill>
                  <a:srgbClr val="92D050"/>
                </a:solidFill>
                <a:latin typeface="Arial" panose="020B0604020202020204" pitchFamily="34" charset="0"/>
                <a:cs typeface="Arial" panose="020B0604020202020204" pitchFamily="34" charset="0"/>
              </a:rPr>
            </a:br>
            <a:r>
              <a:rPr lang="sl-SI" noProof="1">
                <a:solidFill>
                  <a:srgbClr val="92D050"/>
                </a:solidFill>
                <a:latin typeface="Arial" panose="020B0604020202020204" pitchFamily="34" charset="0"/>
                <a:cs typeface="Arial" panose="020B0604020202020204" pitchFamily="34" charset="0"/>
              </a:rPr>
              <a:t>GOZDNO GRADBENIŠTVO</a:t>
            </a:r>
            <a:br>
              <a:rPr lang="sl-SI" noProof="1">
                <a:solidFill>
                  <a:srgbClr val="92D050"/>
                </a:solidFill>
                <a:latin typeface="Arial" panose="020B0604020202020204" pitchFamily="34" charset="0"/>
                <a:cs typeface="Arial" panose="020B0604020202020204" pitchFamily="34" charset="0"/>
              </a:rPr>
            </a:br>
            <a:br>
              <a:rPr lang="sl-SI" noProof="1">
                <a:solidFill>
                  <a:srgbClr val="92D050"/>
                </a:solidFill>
                <a:latin typeface="Arial" panose="020B0604020202020204" pitchFamily="34" charset="0"/>
                <a:cs typeface="Arial" panose="020B0604020202020204" pitchFamily="34" charset="0"/>
              </a:rPr>
            </a:br>
            <a:endParaRPr lang="sl-SI" dirty="0"/>
          </a:p>
        </p:txBody>
      </p:sp>
      <p:sp>
        <p:nvSpPr>
          <p:cNvPr id="3" name="Označba mesta vsebine 2">
            <a:extLst>
              <a:ext uri="{FF2B5EF4-FFF2-40B4-BE49-F238E27FC236}">
                <a16:creationId xmlns:a16="http://schemas.microsoft.com/office/drawing/2014/main" id="{6F96ACAC-5E64-45A3-A2EC-C865F9E39678}"/>
              </a:ext>
            </a:extLst>
          </p:cNvPr>
          <p:cNvSpPr>
            <a:spLocks noGrp="1"/>
          </p:cNvSpPr>
          <p:nvPr>
            <p:ph idx="1"/>
          </p:nvPr>
        </p:nvSpPr>
        <p:spPr>
          <a:xfrm>
            <a:off x="255800" y="953477"/>
            <a:ext cx="11694152" cy="5762402"/>
          </a:xfrm>
        </p:spPr>
        <p:txBody>
          <a:bodyPr vert="horz" lIns="91440" tIns="45720" rIns="91440" bIns="45720" rtlCol="0" anchor="t">
            <a:normAutofit/>
          </a:bodyPr>
          <a:lstStyle/>
          <a:p>
            <a:pPr marL="0" indent="0" algn="just">
              <a:buNone/>
            </a:pPr>
            <a:r>
              <a:rPr lang="sl-SI" sz="1800" dirty="0"/>
              <a:t>Gozdna infrastruktura je nujna, če želimo z gozdovi ciljno gospodariti in trajnostno izkoriščati les. </a:t>
            </a:r>
          </a:p>
          <a:p>
            <a:pPr marL="0" indent="0" algn="just">
              <a:buNone/>
            </a:pPr>
            <a:endParaRPr lang="sl-SI" sz="1800" b="1" dirty="0"/>
          </a:p>
          <a:p>
            <a:pPr marL="0" indent="0" algn="just">
              <a:buNone/>
            </a:pPr>
            <a:r>
              <a:rPr lang="sl-SI" sz="1800" b="1" dirty="0"/>
              <a:t>Naloge gozdnega gradbeništva </a:t>
            </a:r>
            <a:r>
              <a:rPr lang="sl-SI" sz="1800" dirty="0"/>
              <a:t>v družbi SiDG so : </a:t>
            </a:r>
            <a:endParaRPr lang="sl-SI" sz="1800" dirty="0">
              <a:cs typeface="Calibri"/>
            </a:endParaRPr>
          </a:p>
          <a:p>
            <a:pPr algn="just">
              <a:buFont typeface="Wingdings" panose="05000000000000000000" pitchFamily="2" charset="2"/>
              <a:buChar char="q"/>
            </a:pPr>
            <a:r>
              <a:rPr lang="sl-SI" sz="1800" dirty="0"/>
              <a:t>Gradnja in vzdrževanje gozdnih vlak in gozdnih cest </a:t>
            </a:r>
            <a:endParaRPr lang="sl-SI" sz="1800" dirty="0">
              <a:cs typeface="Calibri"/>
            </a:endParaRPr>
          </a:p>
          <a:p>
            <a:pPr algn="just">
              <a:buFont typeface="Wingdings" panose="05000000000000000000" pitchFamily="2" charset="2"/>
              <a:buChar char="q"/>
            </a:pPr>
            <a:r>
              <a:rPr lang="sl-SI" sz="1800" dirty="0"/>
              <a:t>Projektiranje  zahtevnejših objektov (mostovi, nasipi, lovilne mreže…) in nadzor nad gradnjo teh objektov.</a:t>
            </a:r>
            <a:endParaRPr lang="sl-SI" sz="1800" dirty="0">
              <a:cs typeface="Calibri"/>
            </a:endParaRPr>
          </a:p>
          <a:p>
            <a:pPr algn="just">
              <a:buFont typeface="Wingdings" panose="05000000000000000000" pitchFamily="2" charset="2"/>
              <a:buChar char="q"/>
            </a:pPr>
            <a:endParaRPr lang="sl-SI" sz="1800" dirty="0"/>
          </a:p>
          <a:p>
            <a:pPr marL="0" indent="0" algn="just">
              <a:buNone/>
            </a:pPr>
            <a:r>
              <a:rPr lang="sl-SI" sz="1800" dirty="0"/>
              <a:t>Vlaganja SiDG v gozdno infrastrukturo so</a:t>
            </a:r>
            <a:r>
              <a:rPr lang="sl-SI" sz="1800" b="1" dirty="0"/>
              <a:t> </a:t>
            </a:r>
            <a:r>
              <a:rPr lang="sl-SI" sz="1800" dirty="0"/>
              <a:t>namenjena za </a:t>
            </a:r>
            <a:r>
              <a:rPr lang="sl-SI" sz="1800" b="1" dirty="0"/>
              <a:t>izboljšanje dostopa </a:t>
            </a:r>
            <a:r>
              <a:rPr lang="sl-SI" sz="1800" dirty="0"/>
              <a:t>do državnih gozdov. Ker se v Sloveniji državni in zasebni gozdovi prepletajo, izboljšanje odprtosti državnih gozdov običajno pomeni tudi lažje gospodarjenje z zasebnimi gozdovi.</a:t>
            </a:r>
            <a:endParaRPr lang="sl-SI" sz="1800" dirty="0">
              <a:cs typeface="Calibri"/>
            </a:endParaRPr>
          </a:p>
          <a:p>
            <a:pPr marL="0" indent="0">
              <a:buNone/>
            </a:pPr>
            <a:endParaRPr lang="sl-SI" dirty="0"/>
          </a:p>
        </p:txBody>
      </p:sp>
      <p:pic>
        <p:nvPicPr>
          <p:cNvPr id="4" name="Slika 3">
            <a:extLst>
              <a:ext uri="{FF2B5EF4-FFF2-40B4-BE49-F238E27FC236}">
                <a16:creationId xmlns:a16="http://schemas.microsoft.com/office/drawing/2014/main" id="{AEB66F7C-9A76-4310-B829-23F9BA486BE9}"/>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3069" b="12885"/>
          <a:stretch/>
        </p:blipFill>
        <p:spPr>
          <a:xfrm>
            <a:off x="8083248" y="4364673"/>
            <a:ext cx="3422097" cy="2023306"/>
          </a:xfrm>
          <a:prstGeom prst="rect">
            <a:avLst/>
          </a:prstGeom>
        </p:spPr>
      </p:pic>
      <p:pic>
        <p:nvPicPr>
          <p:cNvPr id="5" name="Slika 4">
            <a:extLst>
              <a:ext uri="{FF2B5EF4-FFF2-40B4-BE49-F238E27FC236}">
                <a16:creationId xmlns:a16="http://schemas.microsoft.com/office/drawing/2014/main" id="{ED89F679-0188-42B1-8855-82F939D804CE}"/>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t="5280" b="13365"/>
          <a:stretch/>
        </p:blipFill>
        <p:spPr>
          <a:xfrm>
            <a:off x="4476856" y="4360302"/>
            <a:ext cx="3615023" cy="2027676"/>
          </a:xfrm>
          <a:prstGeom prst="rect">
            <a:avLst/>
          </a:prstGeom>
        </p:spPr>
      </p:pic>
      <p:pic>
        <p:nvPicPr>
          <p:cNvPr id="6" name="Slika 5">
            <a:extLst>
              <a:ext uri="{FF2B5EF4-FFF2-40B4-BE49-F238E27FC236}">
                <a16:creationId xmlns:a16="http://schemas.microsoft.com/office/drawing/2014/main" id="{C969D39D-E96E-466D-983E-755E2DD8496C}"/>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t="8752" b="8063"/>
          <a:stretch/>
        </p:blipFill>
        <p:spPr>
          <a:xfrm>
            <a:off x="618783" y="4360302"/>
            <a:ext cx="3852954" cy="2023307"/>
          </a:xfrm>
          <a:prstGeom prst="rect">
            <a:avLst/>
          </a:prstGeom>
        </p:spPr>
      </p:pic>
    </p:spTree>
    <p:extLst>
      <p:ext uri="{BB962C8B-B14F-4D97-AF65-F5344CB8AC3E}">
        <p14:creationId xmlns:p14="http://schemas.microsoft.com/office/powerpoint/2010/main" val="39959367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2" name="Rectangle 24">
            <a:extLst>
              <a:ext uri="{FF2B5EF4-FFF2-40B4-BE49-F238E27FC236}">
                <a16:creationId xmlns:a16="http://schemas.microsoft.com/office/drawing/2014/main" id="{0EFD753D-6A49-46DD-9E82-AA6E2C62B4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6">
            <a:extLst>
              <a:ext uri="{FF2B5EF4-FFF2-40B4-BE49-F238E27FC236}">
                <a16:creationId xmlns:a16="http://schemas.microsoft.com/office/drawing/2014/main" id="{138A5824-1F4A-4EE7-BC13-5BB48FC080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044" y="321732"/>
            <a:ext cx="4568741" cy="6192603"/>
          </a:xfrm>
          <a:prstGeom prst="rect">
            <a:avLst/>
          </a:prstGeom>
          <a:solidFill>
            <a:srgbClr val="333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Naslov 1">
            <a:extLst>
              <a:ext uri="{FF2B5EF4-FFF2-40B4-BE49-F238E27FC236}">
                <a16:creationId xmlns:a16="http://schemas.microsoft.com/office/drawing/2014/main" id="{3638FC0E-19DB-44EC-BD4D-272507655879}"/>
              </a:ext>
            </a:extLst>
          </p:cNvPr>
          <p:cNvSpPr>
            <a:spLocks noGrp="1"/>
          </p:cNvSpPr>
          <p:nvPr>
            <p:ph type="ctrTitle"/>
          </p:nvPr>
        </p:nvSpPr>
        <p:spPr>
          <a:xfrm>
            <a:off x="798257" y="637523"/>
            <a:ext cx="3608896" cy="1261615"/>
          </a:xfrm>
        </p:spPr>
        <p:txBody>
          <a:bodyPr vert="horz" lIns="91440" tIns="45720" rIns="91440" bIns="45720" rtlCol="0" anchor="b">
            <a:normAutofit/>
          </a:bodyPr>
          <a:lstStyle/>
          <a:p>
            <a:pPr algn="l"/>
            <a:r>
              <a:rPr lang="en-US" sz="3600" b="1" kern="1200" dirty="0">
                <a:solidFill>
                  <a:srgbClr val="92D050"/>
                </a:solidFill>
                <a:latin typeface="+mj-lt"/>
                <a:ea typeface="+mj-ea"/>
                <a:cs typeface="+mj-cs"/>
              </a:rPr>
              <a:t>GOJITVENA IN VARSTVENA DELA</a:t>
            </a:r>
          </a:p>
        </p:txBody>
      </p:sp>
      <p:pic>
        <p:nvPicPr>
          <p:cNvPr id="9" name="Slika 8" descr="Slika, ki vsebuje besede trava, zunanje, gliva, seno&#10;&#10;Opis je samodejno ustvarjen">
            <a:extLst>
              <a:ext uri="{FF2B5EF4-FFF2-40B4-BE49-F238E27FC236}">
                <a16:creationId xmlns:a16="http://schemas.microsoft.com/office/drawing/2014/main" id="{3C93B49B-3F0E-474D-ADB5-B566A5D338FD}"/>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t="3377" r="5" b="24514"/>
          <a:stretch/>
        </p:blipFill>
        <p:spPr>
          <a:xfrm>
            <a:off x="4968250" y="325905"/>
            <a:ext cx="2249424" cy="2002611"/>
          </a:xfrm>
          <a:prstGeom prst="rect">
            <a:avLst/>
          </a:prstGeom>
        </p:spPr>
      </p:pic>
      <p:sp>
        <p:nvSpPr>
          <p:cNvPr id="3" name="PoljeZBesedilom 2">
            <a:extLst>
              <a:ext uri="{FF2B5EF4-FFF2-40B4-BE49-F238E27FC236}">
                <a16:creationId xmlns:a16="http://schemas.microsoft.com/office/drawing/2014/main" id="{0D600051-E429-45EC-9F26-6A919B105251}"/>
              </a:ext>
            </a:extLst>
          </p:cNvPr>
          <p:cNvSpPr txBox="1"/>
          <p:nvPr/>
        </p:nvSpPr>
        <p:spPr>
          <a:xfrm>
            <a:off x="798256" y="1899137"/>
            <a:ext cx="3852280" cy="4501663"/>
          </a:xfrm>
          <a:prstGeom prst="rect">
            <a:avLst/>
          </a:prstGeom>
        </p:spPr>
        <p:txBody>
          <a:bodyPr vert="horz" lIns="91440" tIns="45720" rIns="91440" bIns="45720" rtlCol="0" anchor="t">
            <a:normAutofit fontScale="92500" lnSpcReduction="20000"/>
          </a:bodyPr>
          <a:lstStyle/>
          <a:p>
            <a:pPr indent="-228600">
              <a:lnSpc>
                <a:spcPct val="90000"/>
              </a:lnSpc>
              <a:spcAft>
                <a:spcPts val="600"/>
              </a:spcAft>
              <a:buFont typeface="Arial" panose="020B0604020202020204" pitchFamily="34" charset="0"/>
              <a:buChar char="•"/>
            </a:pPr>
            <a:endParaRPr lang="en-US" sz="1400" dirty="0">
              <a:solidFill>
                <a:srgbClr val="FFFFFF"/>
              </a:solidFill>
            </a:endParaRPr>
          </a:p>
          <a:p>
            <a:pPr marL="57150">
              <a:lnSpc>
                <a:spcPct val="90000"/>
              </a:lnSpc>
              <a:spcAft>
                <a:spcPts val="600"/>
              </a:spcAft>
            </a:pPr>
            <a:r>
              <a:rPr lang="en-US" sz="1600" dirty="0" err="1">
                <a:solidFill>
                  <a:srgbClr val="FFFFFF"/>
                </a:solidFill>
              </a:rPr>
              <a:t>Gojitvena</a:t>
            </a:r>
            <a:r>
              <a:rPr lang="en-US" sz="1600" dirty="0">
                <a:solidFill>
                  <a:srgbClr val="FFFFFF"/>
                </a:solidFill>
              </a:rPr>
              <a:t> in </a:t>
            </a:r>
            <a:r>
              <a:rPr lang="en-US" sz="1600" dirty="0" err="1">
                <a:solidFill>
                  <a:srgbClr val="FFFFFF"/>
                </a:solidFill>
              </a:rPr>
              <a:t>varstvena</a:t>
            </a:r>
            <a:r>
              <a:rPr lang="en-US" sz="1600" dirty="0">
                <a:solidFill>
                  <a:srgbClr val="FFFFFF"/>
                </a:solidFill>
              </a:rPr>
              <a:t> </a:t>
            </a:r>
            <a:r>
              <a:rPr lang="en-US" sz="1600" dirty="0" err="1">
                <a:solidFill>
                  <a:srgbClr val="FFFFFF"/>
                </a:solidFill>
              </a:rPr>
              <a:t>dela</a:t>
            </a:r>
            <a:r>
              <a:rPr lang="en-US" sz="1600" dirty="0">
                <a:solidFill>
                  <a:srgbClr val="FFFFFF"/>
                </a:solidFill>
              </a:rPr>
              <a:t> </a:t>
            </a:r>
            <a:r>
              <a:rPr lang="en-US" sz="1600" dirty="0" err="1">
                <a:solidFill>
                  <a:srgbClr val="FFFFFF"/>
                </a:solidFill>
              </a:rPr>
              <a:t>predstavljajo</a:t>
            </a:r>
            <a:r>
              <a:rPr lang="en-US" sz="1600" dirty="0">
                <a:solidFill>
                  <a:srgbClr val="FFFFFF"/>
                </a:solidFill>
              </a:rPr>
              <a:t> </a:t>
            </a:r>
            <a:r>
              <a:rPr lang="en-US" sz="1600" dirty="0" err="1">
                <a:solidFill>
                  <a:srgbClr val="FFFFFF"/>
                </a:solidFill>
              </a:rPr>
              <a:t>pomemben</a:t>
            </a:r>
            <a:r>
              <a:rPr lang="sl-SI" sz="1600" dirty="0">
                <a:solidFill>
                  <a:srgbClr val="FFFFFF"/>
                </a:solidFill>
              </a:rPr>
              <a:t>a</a:t>
            </a:r>
            <a:r>
              <a:rPr lang="en-US" sz="1600" dirty="0">
                <a:solidFill>
                  <a:srgbClr val="FFFFFF"/>
                </a:solidFill>
              </a:rPr>
              <a:t> del</a:t>
            </a:r>
            <a:r>
              <a:rPr lang="sl-SI" sz="1600" dirty="0">
                <a:solidFill>
                  <a:srgbClr val="FFFFFF"/>
                </a:solidFill>
              </a:rPr>
              <a:t>a</a:t>
            </a:r>
            <a:r>
              <a:rPr lang="en-US" sz="1600" dirty="0">
                <a:solidFill>
                  <a:srgbClr val="FFFFFF"/>
                </a:solidFill>
              </a:rPr>
              <a:t> v </a:t>
            </a:r>
            <a:r>
              <a:rPr lang="en-US" sz="1600" dirty="0" err="1">
                <a:solidFill>
                  <a:srgbClr val="FFFFFF"/>
                </a:solidFill>
              </a:rPr>
              <a:t>državnih</a:t>
            </a:r>
            <a:r>
              <a:rPr lang="en-US" sz="1600" dirty="0">
                <a:solidFill>
                  <a:srgbClr val="FFFFFF"/>
                </a:solidFill>
              </a:rPr>
              <a:t> </a:t>
            </a:r>
            <a:r>
              <a:rPr lang="en-US" sz="1600" dirty="0" err="1">
                <a:solidFill>
                  <a:srgbClr val="FFFFFF"/>
                </a:solidFill>
              </a:rPr>
              <a:t>gozdovih</a:t>
            </a:r>
            <a:r>
              <a:rPr lang="en-US" sz="1600" dirty="0">
                <a:solidFill>
                  <a:srgbClr val="FFFFFF"/>
                </a:solidFill>
              </a:rPr>
              <a:t>, </a:t>
            </a:r>
            <a:r>
              <a:rPr lang="sl-SI" sz="1600" dirty="0">
                <a:solidFill>
                  <a:srgbClr val="FFFFFF"/>
                </a:solidFill>
              </a:rPr>
              <a:t>preko katerih </a:t>
            </a:r>
            <a:r>
              <a:rPr lang="en-US" sz="1600" dirty="0">
                <a:solidFill>
                  <a:srgbClr val="FFFFFF"/>
                </a:solidFill>
              </a:rPr>
              <a:t>SiDG </a:t>
            </a:r>
            <a:r>
              <a:rPr lang="en-US" sz="1600" dirty="0" err="1">
                <a:solidFill>
                  <a:srgbClr val="FFFFFF"/>
                </a:solidFill>
              </a:rPr>
              <a:t>investira</a:t>
            </a:r>
            <a:r>
              <a:rPr lang="en-US" sz="1600" dirty="0">
                <a:solidFill>
                  <a:srgbClr val="FFFFFF"/>
                </a:solidFill>
              </a:rPr>
              <a:t> </a:t>
            </a:r>
            <a:r>
              <a:rPr lang="en-US" sz="1600" dirty="0" err="1">
                <a:solidFill>
                  <a:srgbClr val="FFFFFF"/>
                </a:solidFill>
              </a:rPr>
              <a:t>nazaj</a:t>
            </a:r>
            <a:r>
              <a:rPr lang="en-US" sz="1600" dirty="0">
                <a:solidFill>
                  <a:srgbClr val="FFFFFF"/>
                </a:solidFill>
              </a:rPr>
              <a:t> v </a:t>
            </a:r>
            <a:r>
              <a:rPr lang="en-US" sz="1600" dirty="0" err="1">
                <a:solidFill>
                  <a:srgbClr val="FFFFFF"/>
                </a:solidFill>
              </a:rPr>
              <a:t>gozdove</a:t>
            </a:r>
            <a:r>
              <a:rPr lang="en-US" sz="1600" dirty="0">
                <a:solidFill>
                  <a:srgbClr val="FFFFFF"/>
                </a:solidFill>
              </a:rPr>
              <a:t>. Z </a:t>
            </a:r>
            <a:r>
              <a:rPr lang="en-US" sz="1600" dirty="0" err="1">
                <a:solidFill>
                  <a:srgbClr val="FFFFFF"/>
                </a:solidFill>
              </a:rPr>
              <a:t>njimi</a:t>
            </a:r>
            <a:r>
              <a:rPr lang="en-US" sz="1600" dirty="0">
                <a:solidFill>
                  <a:srgbClr val="FFFFFF"/>
                </a:solidFill>
              </a:rPr>
              <a:t> </a:t>
            </a:r>
            <a:r>
              <a:rPr lang="en-US" sz="1600" dirty="0" err="1">
                <a:solidFill>
                  <a:srgbClr val="FFFFFF"/>
                </a:solidFill>
              </a:rPr>
              <a:t>skrbi</a:t>
            </a:r>
            <a:r>
              <a:rPr lang="en-US" sz="1600" dirty="0">
                <a:solidFill>
                  <a:srgbClr val="FFFFFF"/>
                </a:solidFill>
              </a:rPr>
              <a:t> za </a:t>
            </a:r>
            <a:r>
              <a:rPr lang="en-US" sz="1600" dirty="0" err="1">
                <a:solidFill>
                  <a:srgbClr val="FFFFFF"/>
                </a:solidFill>
              </a:rPr>
              <a:t>razvoj</a:t>
            </a:r>
            <a:r>
              <a:rPr lang="en-US" sz="1600" dirty="0">
                <a:solidFill>
                  <a:srgbClr val="FFFFFF"/>
                </a:solidFill>
              </a:rPr>
              <a:t> </a:t>
            </a:r>
            <a:r>
              <a:rPr lang="en-US" sz="1600" dirty="0" err="1">
                <a:solidFill>
                  <a:srgbClr val="FFFFFF"/>
                </a:solidFill>
              </a:rPr>
              <a:t>gozdov</a:t>
            </a:r>
            <a:r>
              <a:rPr lang="en-US" sz="1600" dirty="0">
                <a:solidFill>
                  <a:srgbClr val="FFFFFF"/>
                </a:solidFill>
              </a:rPr>
              <a:t> in </a:t>
            </a:r>
            <a:r>
              <a:rPr lang="en-US" sz="1600" dirty="0" err="1">
                <a:solidFill>
                  <a:srgbClr val="FFFFFF"/>
                </a:solidFill>
              </a:rPr>
              <a:t>jih</a:t>
            </a:r>
            <a:r>
              <a:rPr lang="en-US" sz="1600" dirty="0">
                <a:solidFill>
                  <a:srgbClr val="FFFFFF"/>
                </a:solidFill>
              </a:rPr>
              <a:t> </a:t>
            </a:r>
            <a:r>
              <a:rPr lang="en-US" sz="1600" dirty="0" err="1">
                <a:solidFill>
                  <a:srgbClr val="FFFFFF"/>
                </a:solidFill>
              </a:rPr>
              <a:t>neguje</a:t>
            </a:r>
            <a:r>
              <a:rPr lang="en-US" sz="1600" dirty="0">
                <a:solidFill>
                  <a:srgbClr val="FFFFFF"/>
                </a:solidFill>
              </a:rPr>
              <a:t> </a:t>
            </a:r>
            <a:r>
              <a:rPr lang="en-US" sz="1600" dirty="0" err="1">
                <a:solidFill>
                  <a:srgbClr val="FFFFFF"/>
                </a:solidFill>
              </a:rPr>
              <a:t>ter</a:t>
            </a:r>
            <a:r>
              <a:rPr lang="en-US" sz="1600" dirty="0">
                <a:solidFill>
                  <a:srgbClr val="FFFFFF"/>
                </a:solidFill>
              </a:rPr>
              <a:t> </a:t>
            </a:r>
            <a:r>
              <a:rPr lang="en-US" sz="1600" dirty="0" err="1">
                <a:solidFill>
                  <a:srgbClr val="FFFFFF"/>
                </a:solidFill>
              </a:rPr>
              <a:t>hkrati</a:t>
            </a:r>
            <a:r>
              <a:rPr lang="en-US" sz="1600" dirty="0">
                <a:solidFill>
                  <a:srgbClr val="FFFFFF"/>
                </a:solidFill>
              </a:rPr>
              <a:t> </a:t>
            </a:r>
            <a:r>
              <a:rPr lang="en-US" sz="1600" dirty="0" err="1">
                <a:solidFill>
                  <a:srgbClr val="FFFFFF"/>
                </a:solidFill>
              </a:rPr>
              <a:t>krepi</a:t>
            </a:r>
            <a:r>
              <a:rPr lang="en-US" sz="1600" dirty="0">
                <a:solidFill>
                  <a:srgbClr val="FFFFFF"/>
                </a:solidFill>
              </a:rPr>
              <a:t> </a:t>
            </a:r>
            <a:r>
              <a:rPr lang="en-US" sz="1600" dirty="0" err="1">
                <a:solidFill>
                  <a:srgbClr val="FFFFFF"/>
                </a:solidFill>
              </a:rPr>
              <a:t>vse</a:t>
            </a:r>
            <a:r>
              <a:rPr lang="en-US" sz="1600" dirty="0">
                <a:solidFill>
                  <a:srgbClr val="FFFFFF"/>
                </a:solidFill>
              </a:rPr>
              <a:t> </a:t>
            </a:r>
            <a:r>
              <a:rPr lang="en-US" sz="1600" dirty="0" err="1">
                <a:solidFill>
                  <a:srgbClr val="FFFFFF"/>
                </a:solidFill>
              </a:rPr>
              <a:t>druge</a:t>
            </a:r>
            <a:r>
              <a:rPr lang="en-US" sz="1600" dirty="0">
                <a:solidFill>
                  <a:srgbClr val="FFFFFF"/>
                </a:solidFill>
              </a:rPr>
              <a:t> </a:t>
            </a:r>
            <a:r>
              <a:rPr lang="en-US" sz="1600" dirty="0" err="1">
                <a:solidFill>
                  <a:srgbClr val="FFFFFF"/>
                </a:solidFill>
              </a:rPr>
              <a:t>funkcije</a:t>
            </a:r>
            <a:r>
              <a:rPr lang="en-US" sz="1600" dirty="0">
                <a:solidFill>
                  <a:srgbClr val="FFFFFF"/>
                </a:solidFill>
              </a:rPr>
              <a:t> </a:t>
            </a:r>
            <a:r>
              <a:rPr lang="en-US" sz="1600" dirty="0" err="1">
                <a:solidFill>
                  <a:srgbClr val="FFFFFF"/>
                </a:solidFill>
              </a:rPr>
              <a:t>gozdov</a:t>
            </a:r>
            <a:r>
              <a:rPr lang="en-US" sz="1600" dirty="0">
                <a:solidFill>
                  <a:srgbClr val="FFFFFF"/>
                </a:solidFill>
              </a:rPr>
              <a:t>.</a:t>
            </a:r>
          </a:p>
          <a:p>
            <a:pPr marL="285750" indent="-228600">
              <a:lnSpc>
                <a:spcPct val="90000"/>
              </a:lnSpc>
              <a:spcAft>
                <a:spcPts val="600"/>
              </a:spcAft>
              <a:buFont typeface="Arial" panose="020B0604020202020204" pitchFamily="34" charset="0"/>
              <a:buChar char="•"/>
            </a:pPr>
            <a:endParaRPr lang="en-US" sz="1600" dirty="0">
              <a:solidFill>
                <a:srgbClr val="FFFFFF"/>
              </a:solidFill>
            </a:endParaRPr>
          </a:p>
          <a:p>
            <a:pPr marL="285750" indent="-228600">
              <a:lnSpc>
                <a:spcPct val="90000"/>
              </a:lnSpc>
              <a:spcAft>
                <a:spcPts val="600"/>
              </a:spcAft>
              <a:buFont typeface="Arial" panose="020B0604020202020204" pitchFamily="34" charset="0"/>
              <a:buChar char="•"/>
            </a:pPr>
            <a:r>
              <a:rPr lang="en-US" sz="1600" dirty="0" err="1">
                <a:solidFill>
                  <a:srgbClr val="FFFFFF"/>
                </a:solidFill>
              </a:rPr>
              <a:t>Gojitvena</a:t>
            </a:r>
            <a:r>
              <a:rPr lang="en-US" sz="1600" dirty="0">
                <a:solidFill>
                  <a:srgbClr val="FFFFFF"/>
                </a:solidFill>
              </a:rPr>
              <a:t> </a:t>
            </a:r>
            <a:r>
              <a:rPr lang="en-US" sz="1600" dirty="0" err="1">
                <a:solidFill>
                  <a:srgbClr val="FFFFFF"/>
                </a:solidFill>
              </a:rPr>
              <a:t>dela</a:t>
            </a:r>
            <a:r>
              <a:rPr lang="en-US" sz="1600" dirty="0">
                <a:solidFill>
                  <a:srgbClr val="FFFFFF"/>
                </a:solidFill>
              </a:rPr>
              <a:t> so </a:t>
            </a:r>
            <a:r>
              <a:rPr lang="en-US" sz="1600" dirty="0" err="1">
                <a:solidFill>
                  <a:srgbClr val="FFFFFF"/>
                </a:solidFill>
              </a:rPr>
              <a:t>dela</a:t>
            </a:r>
            <a:r>
              <a:rPr lang="en-US" sz="1600" dirty="0">
                <a:solidFill>
                  <a:srgbClr val="FFFFFF"/>
                </a:solidFill>
              </a:rPr>
              <a:t> za </a:t>
            </a:r>
            <a:r>
              <a:rPr lang="en-US" sz="1600" dirty="0" err="1">
                <a:solidFill>
                  <a:srgbClr val="FFFFFF"/>
                </a:solidFill>
              </a:rPr>
              <a:t>obnovo</a:t>
            </a:r>
            <a:r>
              <a:rPr lang="en-US" sz="1600" dirty="0">
                <a:solidFill>
                  <a:srgbClr val="FFFFFF"/>
                </a:solidFill>
              </a:rPr>
              <a:t> in </a:t>
            </a:r>
            <a:r>
              <a:rPr lang="en-US" sz="1600" dirty="0" err="1">
                <a:solidFill>
                  <a:srgbClr val="FFFFFF"/>
                </a:solidFill>
              </a:rPr>
              <a:t>nego</a:t>
            </a:r>
            <a:r>
              <a:rPr lang="en-US" sz="1600" dirty="0">
                <a:solidFill>
                  <a:srgbClr val="FFFFFF"/>
                </a:solidFill>
              </a:rPr>
              <a:t> </a:t>
            </a:r>
            <a:r>
              <a:rPr lang="en-US" sz="1600" dirty="0" err="1">
                <a:solidFill>
                  <a:srgbClr val="FFFFFF"/>
                </a:solidFill>
              </a:rPr>
              <a:t>gozdov</a:t>
            </a:r>
            <a:r>
              <a:rPr lang="en-US" sz="1600" dirty="0">
                <a:solidFill>
                  <a:srgbClr val="FFFFFF"/>
                </a:solidFill>
              </a:rPr>
              <a:t>. Sem </a:t>
            </a:r>
            <a:r>
              <a:rPr lang="en-US" sz="1600" dirty="0" err="1">
                <a:solidFill>
                  <a:srgbClr val="FFFFFF"/>
                </a:solidFill>
              </a:rPr>
              <a:t>štejemo</a:t>
            </a:r>
            <a:r>
              <a:rPr lang="en-US" sz="1600" dirty="0">
                <a:solidFill>
                  <a:srgbClr val="FFFFFF"/>
                </a:solidFill>
              </a:rPr>
              <a:t> </a:t>
            </a:r>
            <a:r>
              <a:rPr lang="en-US" sz="1600" dirty="0" err="1">
                <a:solidFill>
                  <a:srgbClr val="FFFFFF"/>
                </a:solidFill>
              </a:rPr>
              <a:t>sadnjo</a:t>
            </a:r>
            <a:r>
              <a:rPr lang="en-US" sz="1600" dirty="0">
                <a:solidFill>
                  <a:srgbClr val="FFFFFF"/>
                </a:solidFill>
              </a:rPr>
              <a:t> in </a:t>
            </a:r>
            <a:r>
              <a:rPr lang="en-US" sz="1600" dirty="0" err="1">
                <a:solidFill>
                  <a:srgbClr val="FFFFFF"/>
                </a:solidFill>
              </a:rPr>
              <a:t>setev</a:t>
            </a:r>
            <a:r>
              <a:rPr lang="en-US" sz="1600" dirty="0">
                <a:solidFill>
                  <a:srgbClr val="FFFFFF"/>
                </a:solidFill>
              </a:rPr>
              <a:t>, </a:t>
            </a:r>
            <a:r>
              <a:rPr lang="en-US" sz="1600" dirty="0" err="1">
                <a:solidFill>
                  <a:srgbClr val="FFFFFF"/>
                </a:solidFill>
              </a:rPr>
              <a:t>pripravo</a:t>
            </a:r>
            <a:r>
              <a:rPr lang="en-US" sz="1600" dirty="0">
                <a:solidFill>
                  <a:srgbClr val="FFFFFF"/>
                </a:solidFill>
              </a:rPr>
              <a:t> </a:t>
            </a:r>
            <a:r>
              <a:rPr lang="en-US" sz="1600" dirty="0" err="1">
                <a:solidFill>
                  <a:srgbClr val="FFFFFF"/>
                </a:solidFill>
              </a:rPr>
              <a:t>površin</a:t>
            </a:r>
            <a:r>
              <a:rPr lang="en-US" sz="1600" dirty="0">
                <a:solidFill>
                  <a:srgbClr val="FFFFFF"/>
                </a:solidFill>
              </a:rPr>
              <a:t> za </a:t>
            </a:r>
            <a:r>
              <a:rPr lang="en-US" sz="1600" dirty="0" err="1">
                <a:solidFill>
                  <a:srgbClr val="FFFFFF"/>
                </a:solidFill>
              </a:rPr>
              <a:t>sadnjo</a:t>
            </a:r>
            <a:r>
              <a:rPr lang="en-US" sz="1600" dirty="0">
                <a:solidFill>
                  <a:srgbClr val="FFFFFF"/>
                </a:solidFill>
              </a:rPr>
              <a:t>, </a:t>
            </a:r>
            <a:r>
              <a:rPr lang="en-US" sz="1600" dirty="0" err="1">
                <a:solidFill>
                  <a:srgbClr val="FFFFFF"/>
                </a:solidFill>
              </a:rPr>
              <a:t>obžetev</a:t>
            </a:r>
            <a:r>
              <a:rPr lang="en-US" sz="1600" dirty="0">
                <a:solidFill>
                  <a:srgbClr val="FFFFFF"/>
                </a:solidFill>
              </a:rPr>
              <a:t>  in </a:t>
            </a:r>
            <a:r>
              <a:rPr lang="en-US" sz="1600" dirty="0" err="1">
                <a:solidFill>
                  <a:srgbClr val="FFFFFF"/>
                </a:solidFill>
              </a:rPr>
              <a:t>nego</a:t>
            </a:r>
            <a:r>
              <a:rPr lang="en-US" sz="1600" dirty="0">
                <a:solidFill>
                  <a:srgbClr val="FFFFFF"/>
                </a:solidFill>
              </a:rPr>
              <a:t> </a:t>
            </a:r>
            <a:r>
              <a:rPr lang="en-US" sz="1600" dirty="0" err="1">
                <a:solidFill>
                  <a:srgbClr val="FFFFFF"/>
                </a:solidFill>
              </a:rPr>
              <a:t>mladih</a:t>
            </a:r>
            <a:r>
              <a:rPr lang="en-US" sz="1600" dirty="0">
                <a:solidFill>
                  <a:srgbClr val="FFFFFF"/>
                </a:solidFill>
              </a:rPr>
              <a:t> </a:t>
            </a:r>
            <a:r>
              <a:rPr lang="en-US" sz="1600" dirty="0" err="1">
                <a:solidFill>
                  <a:srgbClr val="FFFFFF"/>
                </a:solidFill>
              </a:rPr>
              <a:t>dreves</a:t>
            </a:r>
            <a:r>
              <a:rPr lang="en-US" sz="1600" dirty="0">
                <a:solidFill>
                  <a:srgbClr val="FFFFFF"/>
                </a:solidFill>
              </a:rPr>
              <a:t>, </a:t>
            </a:r>
            <a:r>
              <a:rPr lang="en-US" sz="1600" dirty="0" err="1">
                <a:solidFill>
                  <a:srgbClr val="FFFFFF"/>
                </a:solidFill>
              </a:rPr>
              <a:t>redčenja</a:t>
            </a:r>
            <a:r>
              <a:rPr lang="en-US" sz="1600" dirty="0">
                <a:solidFill>
                  <a:srgbClr val="FFFFFF"/>
                </a:solidFill>
              </a:rPr>
              <a:t>…</a:t>
            </a:r>
          </a:p>
          <a:p>
            <a:pPr indent="-228600">
              <a:lnSpc>
                <a:spcPct val="90000"/>
              </a:lnSpc>
              <a:spcAft>
                <a:spcPts val="600"/>
              </a:spcAft>
              <a:buFont typeface="Arial" panose="020B0604020202020204" pitchFamily="34" charset="0"/>
              <a:buChar char="•"/>
            </a:pPr>
            <a:endParaRPr lang="en-US" sz="1600" dirty="0">
              <a:solidFill>
                <a:srgbClr val="FFFFFF"/>
              </a:solidFill>
            </a:endParaRPr>
          </a:p>
          <a:p>
            <a:pPr marL="285750" indent="-228600">
              <a:lnSpc>
                <a:spcPct val="90000"/>
              </a:lnSpc>
              <a:spcAft>
                <a:spcPts val="600"/>
              </a:spcAft>
              <a:buFont typeface="Arial" panose="020B0604020202020204" pitchFamily="34" charset="0"/>
              <a:buChar char="•"/>
            </a:pPr>
            <a:r>
              <a:rPr lang="en-US" sz="1600" dirty="0" err="1">
                <a:solidFill>
                  <a:srgbClr val="FFFFFF"/>
                </a:solidFill>
              </a:rPr>
              <a:t>Varstvena</a:t>
            </a:r>
            <a:r>
              <a:rPr lang="en-US" sz="1600" dirty="0">
                <a:solidFill>
                  <a:srgbClr val="FFFFFF"/>
                </a:solidFill>
              </a:rPr>
              <a:t> </a:t>
            </a:r>
            <a:r>
              <a:rPr lang="en-US" sz="1600" dirty="0" err="1">
                <a:solidFill>
                  <a:srgbClr val="FFFFFF"/>
                </a:solidFill>
              </a:rPr>
              <a:t>dela</a:t>
            </a:r>
            <a:r>
              <a:rPr lang="en-US" sz="1600" dirty="0">
                <a:solidFill>
                  <a:srgbClr val="FFFFFF"/>
                </a:solidFill>
              </a:rPr>
              <a:t> so </a:t>
            </a:r>
            <a:r>
              <a:rPr lang="en-US" sz="1600" dirty="0" err="1">
                <a:solidFill>
                  <a:srgbClr val="FFFFFF"/>
                </a:solidFill>
              </a:rPr>
              <a:t>dela</a:t>
            </a:r>
            <a:r>
              <a:rPr lang="en-US" sz="1600" dirty="0">
                <a:solidFill>
                  <a:srgbClr val="FFFFFF"/>
                </a:solidFill>
              </a:rPr>
              <a:t>, </a:t>
            </a:r>
            <a:r>
              <a:rPr lang="en-US" sz="1600" dirty="0" err="1">
                <a:solidFill>
                  <a:srgbClr val="FFFFFF"/>
                </a:solidFill>
              </a:rPr>
              <a:t>ki</a:t>
            </a:r>
            <a:r>
              <a:rPr lang="en-US" sz="1600" dirty="0">
                <a:solidFill>
                  <a:srgbClr val="FFFFFF"/>
                </a:solidFill>
              </a:rPr>
              <a:t> </a:t>
            </a:r>
            <a:r>
              <a:rPr lang="en-US" sz="1600" dirty="0" err="1">
                <a:solidFill>
                  <a:srgbClr val="FFFFFF"/>
                </a:solidFill>
              </a:rPr>
              <a:t>varujejo</a:t>
            </a:r>
            <a:r>
              <a:rPr lang="en-US" sz="1600" dirty="0">
                <a:solidFill>
                  <a:srgbClr val="FFFFFF"/>
                </a:solidFill>
              </a:rPr>
              <a:t> </a:t>
            </a:r>
            <a:r>
              <a:rPr lang="en-US" sz="1600" dirty="0" err="1">
                <a:solidFill>
                  <a:srgbClr val="FFFFFF"/>
                </a:solidFill>
              </a:rPr>
              <a:t>naše</a:t>
            </a:r>
            <a:r>
              <a:rPr lang="en-US" sz="1600" dirty="0">
                <a:solidFill>
                  <a:srgbClr val="FFFFFF"/>
                </a:solidFill>
              </a:rPr>
              <a:t> </a:t>
            </a:r>
            <a:r>
              <a:rPr lang="en-US" sz="1600" dirty="0" err="1">
                <a:solidFill>
                  <a:srgbClr val="FFFFFF"/>
                </a:solidFill>
              </a:rPr>
              <a:t>gozdove</a:t>
            </a:r>
            <a:r>
              <a:rPr lang="en-US" sz="1600" dirty="0">
                <a:solidFill>
                  <a:srgbClr val="FFFFFF"/>
                </a:solidFill>
              </a:rPr>
              <a:t> </a:t>
            </a:r>
            <a:r>
              <a:rPr lang="en-US" sz="1600" dirty="0" err="1">
                <a:solidFill>
                  <a:srgbClr val="FFFFFF"/>
                </a:solidFill>
              </a:rPr>
              <a:t>pred</a:t>
            </a:r>
            <a:r>
              <a:rPr lang="en-US" sz="1600" dirty="0">
                <a:solidFill>
                  <a:srgbClr val="FFFFFF"/>
                </a:solidFill>
              </a:rPr>
              <a:t> </a:t>
            </a:r>
            <a:r>
              <a:rPr lang="en-US" sz="1600" dirty="0" err="1">
                <a:solidFill>
                  <a:srgbClr val="FFFFFF"/>
                </a:solidFill>
              </a:rPr>
              <a:t>škodljivi</a:t>
            </a:r>
            <a:r>
              <a:rPr lang="en-US" sz="1600" dirty="0">
                <a:solidFill>
                  <a:srgbClr val="FFFFFF"/>
                </a:solidFill>
              </a:rPr>
              <a:t> </a:t>
            </a:r>
            <a:r>
              <a:rPr lang="en-US" sz="1600" dirty="0" err="1">
                <a:solidFill>
                  <a:srgbClr val="FFFFFF"/>
                </a:solidFill>
              </a:rPr>
              <a:t>dejavniki</a:t>
            </a:r>
            <a:r>
              <a:rPr lang="en-US" sz="1600" dirty="0">
                <a:solidFill>
                  <a:srgbClr val="FFFFFF"/>
                </a:solidFill>
              </a:rPr>
              <a:t>: </a:t>
            </a:r>
            <a:r>
              <a:rPr lang="en-US" sz="1600" dirty="0" err="1">
                <a:solidFill>
                  <a:srgbClr val="FFFFFF"/>
                </a:solidFill>
              </a:rPr>
              <a:t>pred</a:t>
            </a:r>
            <a:r>
              <a:rPr lang="en-US" sz="1600" dirty="0">
                <a:solidFill>
                  <a:srgbClr val="FFFFFF"/>
                </a:solidFill>
              </a:rPr>
              <a:t> </a:t>
            </a:r>
            <a:r>
              <a:rPr lang="en-US" sz="1600" dirty="0" err="1">
                <a:solidFill>
                  <a:srgbClr val="FFFFFF"/>
                </a:solidFill>
              </a:rPr>
              <a:t>divjadjo</a:t>
            </a:r>
            <a:r>
              <a:rPr lang="en-US" sz="1600" dirty="0">
                <a:solidFill>
                  <a:srgbClr val="FFFFFF"/>
                </a:solidFill>
              </a:rPr>
              <a:t>, </a:t>
            </a:r>
            <a:r>
              <a:rPr lang="en-US" sz="1600" dirty="0" err="1">
                <a:solidFill>
                  <a:srgbClr val="FFFFFF"/>
                </a:solidFill>
              </a:rPr>
              <a:t>pred</a:t>
            </a:r>
            <a:r>
              <a:rPr lang="en-US" sz="1600" dirty="0">
                <a:solidFill>
                  <a:srgbClr val="FFFFFF"/>
                </a:solidFill>
              </a:rPr>
              <a:t> </a:t>
            </a:r>
            <a:r>
              <a:rPr lang="en-US" sz="1600" dirty="0" err="1">
                <a:solidFill>
                  <a:srgbClr val="FFFFFF"/>
                </a:solidFill>
              </a:rPr>
              <a:t>žuželkami</a:t>
            </a:r>
            <a:r>
              <a:rPr lang="en-US" sz="1600" dirty="0">
                <a:solidFill>
                  <a:srgbClr val="FFFFFF"/>
                </a:solidFill>
              </a:rPr>
              <a:t>, </a:t>
            </a:r>
            <a:r>
              <a:rPr lang="en-US" sz="1600" dirty="0" err="1">
                <a:solidFill>
                  <a:srgbClr val="FFFFFF"/>
                </a:solidFill>
              </a:rPr>
              <a:t>pred</a:t>
            </a:r>
            <a:r>
              <a:rPr lang="en-US" sz="1600" dirty="0">
                <a:solidFill>
                  <a:srgbClr val="FFFFFF"/>
                </a:solidFill>
              </a:rPr>
              <a:t> </a:t>
            </a:r>
            <a:r>
              <a:rPr lang="en-US" sz="1600" dirty="0" err="1">
                <a:solidFill>
                  <a:srgbClr val="FFFFFF"/>
                </a:solidFill>
              </a:rPr>
              <a:t>boleznimi</a:t>
            </a:r>
            <a:r>
              <a:rPr lang="en-US" sz="1600" dirty="0">
                <a:solidFill>
                  <a:srgbClr val="FFFFFF"/>
                </a:solidFill>
              </a:rPr>
              <a:t>, </a:t>
            </a:r>
            <a:r>
              <a:rPr lang="en-US" sz="1600" dirty="0" err="1">
                <a:solidFill>
                  <a:srgbClr val="FFFFFF"/>
                </a:solidFill>
              </a:rPr>
              <a:t>pred</a:t>
            </a:r>
            <a:r>
              <a:rPr lang="en-US" sz="1600" dirty="0">
                <a:solidFill>
                  <a:srgbClr val="FFFFFF"/>
                </a:solidFill>
              </a:rPr>
              <a:t> </a:t>
            </a:r>
            <a:r>
              <a:rPr lang="en-US" sz="1600" dirty="0" err="1">
                <a:solidFill>
                  <a:srgbClr val="FFFFFF"/>
                </a:solidFill>
              </a:rPr>
              <a:t>požari</a:t>
            </a:r>
            <a:r>
              <a:rPr lang="en-US" sz="1600" dirty="0">
                <a:solidFill>
                  <a:srgbClr val="FFFFFF"/>
                </a:solidFill>
              </a:rPr>
              <a:t>, </a:t>
            </a:r>
            <a:r>
              <a:rPr lang="en-US" sz="1600" dirty="0" err="1">
                <a:solidFill>
                  <a:srgbClr val="FFFFFF"/>
                </a:solidFill>
              </a:rPr>
              <a:t>pred</a:t>
            </a:r>
            <a:r>
              <a:rPr lang="en-US" sz="1600" dirty="0">
                <a:solidFill>
                  <a:srgbClr val="FFFFFF"/>
                </a:solidFill>
              </a:rPr>
              <a:t> </a:t>
            </a:r>
            <a:r>
              <a:rPr lang="en-US" sz="1600" dirty="0" err="1">
                <a:solidFill>
                  <a:srgbClr val="FFFFFF"/>
                </a:solidFill>
              </a:rPr>
              <a:t>erozijo</a:t>
            </a:r>
            <a:r>
              <a:rPr lang="en-US" sz="1600" dirty="0">
                <a:solidFill>
                  <a:srgbClr val="FFFFFF"/>
                </a:solidFill>
              </a:rPr>
              <a:t>…</a:t>
            </a:r>
          </a:p>
          <a:p>
            <a:pPr marL="285750" indent="-228600">
              <a:lnSpc>
                <a:spcPct val="90000"/>
              </a:lnSpc>
              <a:spcAft>
                <a:spcPts val="600"/>
              </a:spcAft>
              <a:buFont typeface="Arial" panose="020B0604020202020204" pitchFamily="34" charset="0"/>
              <a:buChar char="•"/>
            </a:pPr>
            <a:endParaRPr lang="en-US" sz="1600" dirty="0">
              <a:solidFill>
                <a:srgbClr val="FFFFFF"/>
              </a:solidFill>
            </a:endParaRPr>
          </a:p>
          <a:p>
            <a:pPr marL="57150">
              <a:lnSpc>
                <a:spcPct val="90000"/>
              </a:lnSpc>
              <a:spcAft>
                <a:spcPts val="600"/>
              </a:spcAft>
            </a:pPr>
            <a:r>
              <a:rPr lang="en-US" sz="1600" dirty="0" err="1">
                <a:solidFill>
                  <a:srgbClr val="FFFFFF"/>
                </a:solidFill>
              </a:rPr>
              <a:t>Gojitvena</a:t>
            </a:r>
            <a:r>
              <a:rPr lang="en-US" sz="1600" dirty="0">
                <a:solidFill>
                  <a:srgbClr val="FFFFFF"/>
                </a:solidFill>
              </a:rPr>
              <a:t> </a:t>
            </a:r>
            <a:r>
              <a:rPr lang="en-US" sz="1600" dirty="0" err="1">
                <a:solidFill>
                  <a:srgbClr val="FFFFFF"/>
                </a:solidFill>
              </a:rPr>
              <a:t>dela</a:t>
            </a:r>
            <a:r>
              <a:rPr lang="en-US" sz="1600" dirty="0">
                <a:solidFill>
                  <a:srgbClr val="FFFFFF"/>
                </a:solidFill>
              </a:rPr>
              <a:t> </a:t>
            </a:r>
            <a:r>
              <a:rPr lang="en-US" sz="1600" dirty="0" err="1">
                <a:solidFill>
                  <a:srgbClr val="FFFFFF"/>
                </a:solidFill>
              </a:rPr>
              <a:t>izvajamo</a:t>
            </a:r>
            <a:r>
              <a:rPr lang="en-US" sz="1600" dirty="0">
                <a:solidFill>
                  <a:srgbClr val="FFFFFF"/>
                </a:solidFill>
              </a:rPr>
              <a:t> z </a:t>
            </a:r>
            <a:r>
              <a:rPr lang="en-US" sz="1600" dirty="0" err="1">
                <a:solidFill>
                  <a:srgbClr val="FFFFFF"/>
                </a:solidFill>
              </a:rPr>
              <a:t>zunanjimi</a:t>
            </a:r>
            <a:r>
              <a:rPr lang="en-US" sz="1600" dirty="0">
                <a:solidFill>
                  <a:srgbClr val="FFFFFF"/>
                </a:solidFill>
              </a:rPr>
              <a:t> </a:t>
            </a:r>
            <a:r>
              <a:rPr lang="en-US" sz="1600" dirty="0" err="1">
                <a:solidFill>
                  <a:srgbClr val="FFFFFF"/>
                </a:solidFill>
              </a:rPr>
              <a:t>izvajalci</a:t>
            </a:r>
            <a:r>
              <a:rPr lang="en-US" sz="1600" dirty="0">
                <a:solidFill>
                  <a:srgbClr val="FFFFFF"/>
                </a:solidFill>
              </a:rPr>
              <a:t> </a:t>
            </a:r>
            <a:r>
              <a:rPr lang="en-US" sz="1600" dirty="0" err="1">
                <a:solidFill>
                  <a:srgbClr val="FFFFFF"/>
                </a:solidFill>
              </a:rPr>
              <a:t>ter</a:t>
            </a:r>
            <a:r>
              <a:rPr lang="en-US" sz="1600" dirty="0">
                <a:solidFill>
                  <a:srgbClr val="FFFFFF"/>
                </a:solidFill>
              </a:rPr>
              <a:t> z </a:t>
            </a:r>
            <a:r>
              <a:rPr lang="en-US" sz="1600" dirty="0" err="1">
                <a:solidFill>
                  <a:srgbClr val="FFFFFF"/>
                </a:solidFill>
              </a:rPr>
              <a:t>ekipami</a:t>
            </a:r>
            <a:r>
              <a:rPr lang="en-US" sz="1600" dirty="0">
                <a:solidFill>
                  <a:srgbClr val="FFFFFF"/>
                </a:solidFill>
              </a:rPr>
              <a:t> </a:t>
            </a:r>
            <a:r>
              <a:rPr lang="en-US" sz="1600" dirty="0" err="1">
                <a:solidFill>
                  <a:srgbClr val="FFFFFF"/>
                </a:solidFill>
              </a:rPr>
              <a:t>lastne</a:t>
            </a:r>
            <a:r>
              <a:rPr lang="en-US" sz="1600" dirty="0">
                <a:solidFill>
                  <a:srgbClr val="FFFFFF"/>
                </a:solidFill>
              </a:rPr>
              <a:t> </a:t>
            </a:r>
            <a:r>
              <a:rPr lang="en-US" sz="1600" dirty="0" err="1">
                <a:solidFill>
                  <a:srgbClr val="FFFFFF"/>
                </a:solidFill>
              </a:rPr>
              <a:t>gozdne</a:t>
            </a:r>
            <a:r>
              <a:rPr lang="en-US" sz="1600" dirty="0">
                <a:solidFill>
                  <a:srgbClr val="FFFFFF"/>
                </a:solidFill>
              </a:rPr>
              <a:t> </a:t>
            </a:r>
            <a:r>
              <a:rPr lang="en-US" sz="1600" dirty="0" err="1">
                <a:solidFill>
                  <a:srgbClr val="FFFFFF"/>
                </a:solidFill>
              </a:rPr>
              <a:t>proizvodnje</a:t>
            </a:r>
            <a:r>
              <a:rPr lang="en-US" sz="1600" dirty="0">
                <a:solidFill>
                  <a:srgbClr val="FFFFFF"/>
                </a:solidFill>
              </a:rPr>
              <a:t>. Vsi </a:t>
            </a:r>
            <a:r>
              <a:rPr lang="en-US" sz="1600" dirty="0" err="1">
                <a:solidFill>
                  <a:srgbClr val="FFFFFF"/>
                </a:solidFill>
              </a:rPr>
              <a:t>delavci</a:t>
            </a:r>
            <a:r>
              <a:rPr lang="en-US" sz="1600" dirty="0">
                <a:solidFill>
                  <a:srgbClr val="FFFFFF"/>
                </a:solidFill>
              </a:rPr>
              <a:t>  </a:t>
            </a:r>
            <a:r>
              <a:rPr lang="en-US" sz="1600" dirty="0" err="1">
                <a:solidFill>
                  <a:srgbClr val="FFFFFF"/>
                </a:solidFill>
              </a:rPr>
              <a:t>morajo</a:t>
            </a:r>
            <a:r>
              <a:rPr lang="en-US" sz="1600" dirty="0">
                <a:solidFill>
                  <a:srgbClr val="FFFFFF"/>
                </a:solidFill>
              </a:rPr>
              <a:t> </a:t>
            </a:r>
            <a:r>
              <a:rPr lang="en-US" sz="1600" dirty="0" err="1">
                <a:solidFill>
                  <a:srgbClr val="FFFFFF"/>
                </a:solidFill>
              </a:rPr>
              <a:t>biti</a:t>
            </a:r>
            <a:r>
              <a:rPr lang="en-US" sz="1600" dirty="0">
                <a:solidFill>
                  <a:srgbClr val="FFFFFF"/>
                </a:solidFill>
              </a:rPr>
              <a:t> </a:t>
            </a:r>
            <a:r>
              <a:rPr lang="en-US" sz="1600" dirty="0" err="1">
                <a:solidFill>
                  <a:srgbClr val="FFFFFF"/>
                </a:solidFill>
              </a:rPr>
              <a:t>ustrezno</a:t>
            </a:r>
            <a:r>
              <a:rPr lang="en-US" sz="1600" dirty="0">
                <a:solidFill>
                  <a:srgbClr val="FFFFFF"/>
                </a:solidFill>
              </a:rPr>
              <a:t> </a:t>
            </a:r>
            <a:r>
              <a:rPr lang="en-US" sz="1600" dirty="0" err="1">
                <a:solidFill>
                  <a:srgbClr val="FFFFFF"/>
                </a:solidFill>
              </a:rPr>
              <a:t>izobraženi</a:t>
            </a:r>
            <a:r>
              <a:rPr lang="en-US" sz="1600" dirty="0">
                <a:solidFill>
                  <a:srgbClr val="FFFFFF"/>
                </a:solidFill>
              </a:rPr>
              <a:t> </a:t>
            </a:r>
            <a:r>
              <a:rPr lang="en-US" sz="1600" dirty="0" err="1">
                <a:solidFill>
                  <a:srgbClr val="FFFFFF"/>
                </a:solidFill>
              </a:rPr>
              <a:t>oziroma</a:t>
            </a:r>
            <a:r>
              <a:rPr lang="en-US" sz="1600" dirty="0">
                <a:solidFill>
                  <a:srgbClr val="FFFFFF"/>
                </a:solidFill>
              </a:rPr>
              <a:t> </a:t>
            </a:r>
            <a:r>
              <a:rPr lang="en-US" sz="1600" dirty="0" err="1">
                <a:solidFill>
                  <a:srgbClr val="FFFFFF"/>
                </a:solidFill>
              </a:rPr>
              <a:t>usposobljeni</a:t>
            </a:r>
            <a:r>
              <a:rPr lang="en-US" sz="1600" dirty="0">
                <a:solidFill>
                  <a:srgbClr val="FFFFFF"/>
                </a:solidFill>
              </a:rPr>
              <a:t>.</a:t>
            </a:r>
          </a:p>
          <a:p>
            <a:pPr marL="57150" indent="-228600">
              <a:lnSpc>
                <a:spcPct val="90000"/>
              </a:lnSpc>
              <a:spcAft>
                <a:spcPts val="600"/>
              </a:spcAft>
              <a:buFont typeface="Arial" panose="020B0604020202020204" pitchFamily="34" charset="0"/>
              <a:buChar char="•"/>
            </a:pPr>
            <a:endParaRPr lang="en-US" sz="1400" dirty="0">
              <a:solidFill>
                <a:srgbClr val="FFFFFF"/>
              </a:solidFill>
            </a:endParaRPr>
          </a:p>
          <a:p>
            <a:pPr indent="-228600">
              <a:lnSpc>
                <a:spcPct val="90000"/>
              </a:lnSpc>
              <a:spcAft>
                <a:spcPts val="600"/>
              </a:spcAft>
              <a:buFont typeface="Arial" panose="020B0604020202020204" pitchFamily="34" charset="0"/>
              <a:buChar char="•"/>
            </a:pPr>
            <a:endParaRPr lang="en-US" sz="1400" dirty="0">
              <a:solidFill>
                <a:srgbClr val="FFFFFF"/>
              </a:solidFill>
            </a:endParaRPr>
          </a:p>
        </p:txBody>
      </p:sp>
      <p:pic>
        <p:nvPicPr>
          <p:cNvPr id="16" name="Slika 15" descr="Slika, ki vsebuje besede zunanje, prst, umazanija, luknja&#10;&#10;Opis je samodejno ustvarjen">
            <a:extLst>
              <a:ext uri="{FF2B5EF4-FFF2-40B4-BE49-F238E27FC236}">
                <a16:creationId xmlns:a16="http://schemas.microsoft.com/office/drawing/2014/main" id="{00A2A47A-43AC-41A3-B669-BB024DC96DCD}"/>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l="8268" r="7484" b="-6"/>
          <a:stretch/>
        </p:blipFill>
        <p:spPr>
          <a:xfrm>
            <a:off x="4968251" y="2419956"/>
            <a:ext cx="2249424" cy="2002611"/>
          </a:xfrm>
          <a:prstGeom prst="rect">
            <a:avLst/>
          </a:prstGeom>
        </p:spPr>
      </p:pic>
      <p:pic>
        <p:nvPicPr>
          <p:cNvPr id="20" name="Slika 19">
            <a:extLst>
              <a:ext uri="{FF2B5EF4-FFF2-40B4-BE49-F238E27FC236}">
                <a16:creationId xmlns:a16="http://schemas.microsoft.com/office/drawing/2014/main" id="{06386E0F-E8D2-4DCF-A4BA-808E4B58DC43}"/>
              </a:ext>
            </a:extLst>
          </p:cNvPr>
          <p:cNvPicPr>
            <a:picLocks noChangeAspect="1"/>
          </p:cNvPicPr>
          <p:nvPr/>
        </p:nvPicPr>
        <p:blipFill rotWithShape="1">
          <a:blip r:embed="rId4"/>
          <a:srcRect r="3" b="10575"/>
          <a:stretch/>
        </p:blipFill>
        <p:spPr>
          <a:xfrm>
            <a:off x="7295203" y="325904"/>
            <a:ext cx="4570677" cy="3065565"/>
          </a:xfrm>
          <a:prstGeom prst="rect">
            <a:avLst/>
          </a:prstGeom>
        </p:spPr>
      </p:pic>
      <p:pic>
        <p:nvPicPr>
          <p:cNvPr id="5" name="Slika 4" descr="Slika, ki vsebuje besede zunanje, drevo, rastlina, gozd&#10;&#10;Opis je samodejno ustvarjen">
            <a:extLst>
              <a:ext uri="{FF2B5EF4-FFF2-40B4-BE49-F238E27FC236}">
                <a16:creationId xmlns:a16="http://schemas.microsoft.com/office/drawing/2014/main" id="{540986AF-CFD4-4A2E-A114-198074B87520}"/>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t="33232" r="-1" b="-1"/>
          <a:stretch/>
        </p:blipFill>
        <p:spPr>
          <a:xfrm>
            <a:off x="4976656" y="4511800"/>
            <a:ext cx="2249424" cy="2002536"/>
          </a:xfrm>
          <a:prstGeom prst="rect">
            <a:avLst/>
          </a:prstGeom>
        </p:spPr>
      </p:pic>
      <p:pic>
        <p:nvPicPr>
          <p:cNvPr id="18" name="Slika 17" descr="Slika, ki vsebuje besede zunanje, drevo, nebo, prst&#10;&#10;Opis je samodejno ustvarjen">
            <a:extLst>
              <a:ext uri="{FF2B5EF4-FFF2-40B4-BE49-F238E27FC236}">
                <a16:creationId xmlns:a16="http://schemas.microsoft.com/office/drawing/2014/main" id="{2A9EE806-4061-4D50-B56E-E40718FCC3A5}"/>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t="262" r="3" b="10665"/>
          <a:stretch/>
        </p:blipFill>
        <p:spPr>
          <a:xfrm>
            <a:off x="7295203" y="3474720"/>
            <a:ext cx="4570677" cy="3053487"/>
          </a:xfrm>
          <a:prstGeom prst="rect">
            <a:avLst/>
          </a:prstGeom>
        </p:spPr>
      </p:pic>
    </p:spTree>
    <p:extLst>
      <p:ext uri="{BB962C8B-B14F-4D97-AF65-F5344CB8AC3E}">
        <p14:creationId xmlns:p14="http://schemas.microsoft.com/office/powerpoint/2010/main" val="1636354643"/>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Slika 6" descr="Slika, ki vsebuje besede drevo, trava, zunanje, polje&#10;&#10;Opis je samodejno ustvarjen">
            <a:extLst>
              <a:ext uri="{FF2B5EF4-FFF2-40B4-BE49-F238E27FC236}">
                <a16:creationId xmlns:a16="http://schemas.microsoft.com/office/drawing/2014/main" id="{7D762755-375F-490D-AAC9-442CEC05CAB1}"/>
              </a:ext>
            </a:extLst>
          </p:cNvPr>
          <p:cNvPicPr>
            <a:picLocks noChangeAspect="1"/>
          </p:cNvPicPr>
          <p:nvPr/>
        </p:nvPicPr>
        <p:blipFill rotWithShape="1">
          <a:blip r:embed="rId2">
            <a:alphaModFix amt="40000"/>
            <a:extLst>
              <a:ext uri="{28A0092B-C50C-407E-A947-70E740481C1C}">
                <a14:useLocalDpi xmlns:a14="http://schemas.microsoft.com/office/drawing/2010/main" val="0"/>
              </a:ext>
            </a:extLst>
          </a:blip>
          <a:srcRect l="7586"/>
          <a:stretch/>
        </p:blipFill>
        <p:spPr>
          <a:xfrm>
            <a:off x="20" y="10"/>
            <a:ext cx="8450297" cy="6857990"/>
          </a:xfrm>
          <a:prstGeom prst="rect">
            <a:avLst/>
          </a:prstGeom>
        </p:spPr>
      </p:pic>
      <p:sp>
        <p:nvSpPr>
          <p:cNvPr id="2" name="Naslov 1">
            <a:extLst>
              <a:ext uri="{FF2B5EF4-FFF2-40B4-BE49-F238E27FC236}">
                <a16:creationId xmlns:a16="http://schemas.microsoft.com/office/drawing/2014/main" id="{E0E1FF1C-8087-480F-9AD9-FF990EECB0B5}"/>
              </a:ext>
            </a:extLst>
          </p:cNvPr>
          <p:cNvSpPr>
            <a:spLocks noGrp="1"/>
          </p:cNvSpPr>
          <p:nvPr>
            <p:ph type="title"/>
          </p:nvPr>
        </p:nvSpPr>
        <p:spPr>
          <a:xfrm>
            <a:off x="838201" y="365125"/>
            <a:ext cx="5251316" cy="1627636"/>
          </a:xfrm>
        </p:spPr>
        <p:txBody>
          <a:bodyPr>
            <a:normAutofit/>
          </a:bodyPr>
          <a:lstStyle/>
          <a:p>
            <a:r>
              <a:rPr lang="sl-SI" b="1">
                <a:solidFill>
                  <a:srgbClr val="92D050"/>
                </a:solidFill>
                <a:cs typeface="Calibri Light"/>
              </a:rPr>
              <a:t>CERTIFICIRANJE GOZDOV</a:t>
            </a:r>
            <a:endParaRPr lang="sl-SI" b="1">
              <a:solidFill>
                <a:srgbClr val="92D050"/>
              </a:solidFill>
            </a:endParaRPr>
          </a:p>
        </p:txBody>
      </p:sp>
      <p:sp>
        <p:nvSpPr>
          <p:cNvPr id="3" name="Označba mesta vsebine 2">
            <a:extLst>
              <a:ext uri="{FF2B5EF4-FFF2-40B4-BE49-F238E27FC236}">
                <a16:creationId xmlns:a16="http://schemas.microsoft.com/office/drawing/2014/main" id="{C968423B-F1DD-4F0F-9986-5027EB96A530}"/>
              </a:ext>
            </a:extLst>
          </p:cNvPr>
          <p:cNvSpPr>
            <a:spLocks noGrp="1"/>
          </p:cNvSpPr>
          <p:nvPr>
            <p:ph idx="1"/>
          </p:nvPr>
        </p:nvSpPr>
        <p:spPr>
          <a:xfrm>
            <a:off x="838200" y="2219785"/>
            <a:ext cx="4619621" cy="3957178"/>
          </a:xfrm>
        </p:spPr>
        <p:txBody>
          <a:bodyPr vert="horz" lIns="91440" tIns="45720" rIns="91440" bIns="45720" rtlCol="0">
            <a:normAutofit/>
          </a:bodyPr>
          <a:lstStyle/>
          <a:p>
            <a:pPr>
              <a:buNone/>
            </a:pPr>
            <a:r>
              <a:rPr lang="sl-SI" sz="1700" dirty="0">
                <a:solidFill>
                  <a:srgbClr val="FFFFFF"/>
                </a:solidFill>
                <a:cs typeface="Calibri"/>
              </a:rPr>
              <a:t>Vsi državni gozdovi so certificirani po dveh svetovno vodilnih certifikatskih shemah FSC® in PEFC, ki s številnimi mehanizmi skrbita, da se zavarovana območja ohranijo in se krepi biotska pestrost gozdov. S tem SiDG  dokazuje, da z gozdovi gospodari celostno, sonaravno, večnamensko, trajnostno in na visoki kakovostni ravni. </a:t>
            </a:r>
          </a:p>
          <a:p>
            <a:pPr>
              <a:buNone/>
            </a:pPr>
            <a:endParaRPr lang="sl-SI" sz="1700" dirty="0">
              <a:solidFill>
                <a:srgbClr val="FFFFFF"/>
              </a:solidFill>
              <a:cs typeface="Calibri"/>
            </a:endParaRPr>
          </a:p>
          <a:p>
            <a:pPr>
              <a:buNone/>
            </a:pPr>
            <a:r>
              <a:rPr lang="sl-SI" sz="1700" dirty="0">
                <a:solidFill>
                  <a:srgbClr val="FFFFFF"/>
                </a:solidFill>
                <a:cs typeface="Calibri"/>
              </a:rPr>
              <a:t>Za zagotavljanje sledljivosti je les iz državnih gozdov opremljen s </a:t>
            </a:r>
            <a:r>
              <a:rPr lang="sl-SI" sz="1700" dirty="0" err="1">
                <a:solidFill>
                  <a:srgbClr val="FFFFFF"/>
                </a:solidFill>
                <a:cs typeface="Calibri"/>
              </a:rPr>
              <a:t>signirnimi</a:t>
            </a:r>
            <a:r>
              <a:rPr lang="sl-SI" sz="1700" dirty="0">
                <a:solidFill>
                  <a:srgbClr val="FFFFFF"/>
                </a:solidFill>
                <a:cs typeface="Calibri"/>
              </a:rPr>
              <a:t> ploščicami. Iz kode na ploščici je mogoče ugotoviti, kje je bil les posekan ter kdo ga je posekal, odpremil,  odpeljal in na koncu kupil.</a:t>
            </a:r>
          </a:p>
          <a:p>
            <a:pPr>
              <a:buNone/>
            </a:pPr>
            <a:endParaRPr lang="sl-SI" sz="1700" dirty="0">
              <a:solidFill>
                <a:srgbClr val="FFFFFF"/>
              </a:solidFill>
              <a:cs typeface="Calibri"/>
            </a:endParaRPr>
          </a:p>
        </p:txBody>
      </p:sp>
      <p:pic>
        <p:nvPicPr>
          <p:cNvPr id="6" name="Slika 5">
            <a:extLst>
              <a:ext uri="{FF2B5EF4-FFF2-40B4-BE49-F238E27FC236}">
                <a16:creationId xmlns:a16="http://schemas.microsoft.com/office/drawing/2014/main" id="{F140DA6D-EC65-4062-8E23-9FF4BA823FBB}"/>
              </a:ext>
            </a:extLst>
          </p:cNvPr>
          <p:cNvPicPr/>
          <p:nvPr/>
        </p:nvPicPr>
        <p:blipFill rotWithShape="1">
          <a:blip r:embed="rId3">
            <a:extLst>
              <a:ext uri="{28A0092B-C50C-407E-A947-70E740481C1C}">
                <a14:useLocalDpi xmlns:a14="http://schemas.microsoft.com/office/drawing/2010/main" val="0"/>
              </a:ext>
            </a:extLst>
          </a:blip>
          <a:srcRect t="7759" b="5981"/>
          <a:stretch/>
        </p:blipFill>
        <p:spPr>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874293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42A5316D-ED2F-4F89-B4B4-8D9240B1A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Slika 5">
            <a:extLst>
              <a:ext uri="{FF2B5EF4-FFF2-40B4-BE49-F238E27FC236}">
                <a16:creationId xmlns:a16="http://schemas.microsoft.com/office/drawing/2014/main" id="{6BA3C38C-636E-474E-99B1-C9BC22588FD9}"/>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9565019" y="3571866"/>
            <a:ext cx="2326679" cy="3286134"/>
          </a:xfrm>
          <a:prstGeom prst="rect">
            <a:avLst/>
          </a:prstGeom>
          <a:extLst>
            <a:ext uri="{909E8E84-426E-40DD-AFC4-6F175D3DCCD1}">
              <a14:hiddenFill xmlns:a14="http://schemas.microsoft.com/office/drawing/2010/main">
                <a:solidFill>
                  <a:srgbClr val="FFFFFF"/>
                </a:solidFill>
              </a14:hiddenFill>
            </a:ext>
          </a:extLst>
        </p:spPr>
      </p:pic>
      <p:pic>
        <p:nvPicPr>
          <p:cNvPr id="2051" name="Slika 6">
            <a:extLst>
              <a:ext uri="{FF2B5EF4-FFF2-40B4-BE49-F238E27FC236}">
                <a16:creationId xmlns:a16="http://schemas.microsoft.com/office/drawing/2014/main" id="{EB4F84BD-992B-4EC7-80B3-BB4774E227CF}"/>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8725441" y="0"/>
            <a:ext cx="2346482" cy="3571867"/>
          </a:xfrm>
          <a:prstGeom prst="rect">
            <a:avLst/>
          </a:prstGeom>
          <a:extLst>
            <a:ext uri="{909E8E84-426E-40DD-AFC4-6F175D3DCCD1}">
              <a14:hiddenFill xmlns:a14="http://schemas.microsoft.com/office/drawing/2010/main">
                <a:solidFill>
                  <a:srgbClr val="FFFFFF"/>
                </a:solidFill>
              </a14:hiddenFill>
            </a:ext>
          </a:extLst>
        </p:spPr>
      </p:pic>
      <p:pic>
        <p:nvPicPr>
          <p:cNvPr id="8" name="Slika 7">
            <a:extLst>
              <a:ext uri="{FF2B5EF4-FFF2-40B4-BE49-F238E27FC236}">
                <a16:creationId xmlns:a16="http://schemas.microsoft.com/office/drawing/2014/main" id="{4AF1D929-8228-41E1-B55E-6DF4B3CFB5B3}"/>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7584" y="130295"/>
            <a:ext cx="2223249" cy="1415402"/>
          </a:xfrm>
          <a:prstGeom prst="rect">
            <a:avLst/>
          </a:prstGeom>
        </p:spPr>
      </p:pic>
      <p:pic>
        <p:nvPicPr>
          <p:cNvPr id="6" name="Označba mesta vsebine 5" descr="Slika, ki vsebuje besede besedilo, izrezek&#10;&#10;Opis je samodejno ustvarjen">
            <a:extLst>
              <a:ext uri="{FF2B5EF4-FFF2-40B4-BE49-F238E27FC236}">
                <a16:creationId xmlns:a16="http://schemas.microsoft.com/office/drawing/2014/main" id="{553A71DA-9F21-474D-92F5-D40AFEE44256}"/>
              </a:ext>
            </a:extLst>
          </p:cNvPr>
          <p:cNvPicPr>
            <a:picLocks noGrp="1" noChangeAspect="1"/>
          </p:cNvPicPr>
          <p:nvPr>
            <p:ph idx="1"/>
          </p:nvPr>
        </p:nvPicPr>
        <p:blipFill>
          <a:blip r:embed="rId5" cstate="screen">
            <a:extLst>
              <a:ext uri="{28A0092B-C50C-407E-A947-70E740481C1C}">
                <a14:useLocalDpi xmlns:a14="http://schemas.microsoft.com/office/drawing/2010/main" val="0"/>
              </a:ext>
            </a:extLst>
          </a:blip>
          <a:stretch>
            <a:fillRect/>
          </a:stretch>
        </p:blipFill>
        <p:spPr>
          <a:xfrm>
            <a:off x="57584" y="4985732"/>
            <a:ext cx="1171157" cy="1741973"/>
          </a:xfrm>
        </p:spPr>
      </p:pic>
      <p:pic>
        <p:nvPicPr>
          <p:cNvPr id="2054" name="Picture 6" descr="IKEA Current weekly ad 08/01 - 07/31/2020 [35] - frequent-ads.com">
            <a:extLst>
              <a:ext uri="{FF2B5EF4-FFF2-40B4-BE49-F238E27FC236}">
                <a16:creationId xmlns:a16="http://schemas.microsoft.com/office/drawing/2014/main" id="{08690444-7F6C-4075-A12A-4B3C6D750F9D}"/>
              </a:ext>
            </a:extLst>
          </p:cNvPr>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3638415" y="197065"/>
            <a:ext cx="3879615" cy="4656289"/>
          </a:xfrm>
          <a:prstGeom prst="rect">
            <a:avLst/>
          </a:prstGeom>
          <a:noFill/>
          <a:extLst>
            <a:ext uri="{909E8E84-426E-40DD-AFC4-6F175D3DCCD1}">
              <a14:hiddenFill xmlns:a14="http://schemas.microsoft.com/office/drawing/2010/main">
                <a:solidFill>
                  <a:srgbClr val="FFFFFF"/>
                </a:solidFill>
              </a14:hiddenFill>
            </a:ext>
          </a:extLst>
        </p:spPr>
      </p:pic>
      <p:sp>
        <p:nvSpPr>
          <p:cNvPr id="2" name="Naslov 1">
            <a:extLst>
              <a:ext uri="{FF2B5EF4-FFF2-40B4-BE49-F238E27FC236}">
                <a16:creationId xmlns:a16="http://schemas.microsoft.com/office/drawing/2014/main" id="{E0E1FF1C-8087-480F-9AD9-FF990EECB0B5}"/>
              </a:ext>
            </a:extLst>
          </p:cNvPr>
          <p:cNvSpPr>
            <a:spLocks noGrp="1"/>
          </p:cNvSpPr>
          <p:nvPr>
            <p:ph type="title"/>
          </p:nvPr>
        </p:nvSpPr>
        <p:spPr>
          <a:xfrm>
            <a:off x="300302" y="2090890"/>
            <a:ext cx="3193467" cy="2873495"/>
          </a:xfrm>
          <a:prstGeom prst="ellipse">
            <a:avLst/>
          </a:prstGeom>
          <a:solidFill>
            <a:srgbClr val="262626"/>
          </a:solidFill>
          <a:ln w="174625" cmpd="thinThick">
            <a:solidFill>
              <a:srgbClr val="262626"/>
            </a:solidFill>
          </a:ln>
        </p:spPr>
        <p:txBody>
          <a:bodyPr anchor="ctr">
            <a:noAutofit/>
          </a:bodyPr>
          <a:lstStyle/>
          <a:p>
            <a:pPr algn="ctr"/>
            <a:r>
              <a:rPr lang="sl-SI" sz="2800" dirty="0">
                <a:solidFill>
                  <a:srgbClr val="92D050"/>
                </a:solidFill>
              </a:rPr>
              <a:t>KAKO PREPOZNATI CERTIFICIRAN IZDELEK</a:t>
            </a:r>
            <a:endParaRPr lang="sl-SI" sz="2800" b="1" dirty="0">
              <a:solidFill>
                <a:srgbClr val="92D050"/>
              </a:solidFill>
            </a:endParaRPr>
          </a:p>
        </p:txBody>
      </p:sp>
      <p:sp>
        <p:nvSpPr>
          <p:cNvPr id="16" name="Označba mesta vsebine 2">
            <a:extLst>
              <a:ext uri="{FF2B5EF4-FFF2-40B4-BE49-F238E27FC236}">
                <a16:creationId xmlns:a16="http://schemas.microsoft.com/office/drawing/2014/main" id="{7DDF689F-1CCA-4FB5-B90D-9C4D182E37E2}"/>
              </a:ext>
            </a:extLst>
          </p:cNvPr>
          <p:cNvSpPr txBox="1">
            <a:spLocks/>
          </p:cNvSpPr>
          <p:nvPr/>
        </p:nvSpPr>
        <p:spPr>
          <a:xfrm>
            <a:off x="2336800" y="5165969"/>
            <a:ext cx="6572738" cy="1570110"/>
          </a:xfrm>
          <a:prstGeom prst="rect">
            <a:avLst/>
          </a:prstGeom>
        </p:spPr>
        <p:txBody>
          <a:bodyPr vert="horz" lIns="91440" tIns="45720" rIns="91440" bIns="45720" rtlCol="0" anchor="t">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sl-SI" sz="2000" dirty="0"/>
              <a:t>FSC® in PEFC certificirane izdelke, kot so lesene igrače, pohištvo, papir, celulozni izdelki </a:t>
            </a:r>
            <a:r>
              <a:rPr lang="sl-SI" sz="2000" dirty="0" err="1"/>
              <a:t>ipd</a:t>
            </a:r>
            <a:r>
              <a:rPr lang="sl-SI" sz="2000" dirty="0"/>
              <a:t>,  prepoznamo po logotipu.</a:t>
            </a:r>
            <a:br>
              <a:rPr lang="sl-SI" sz="2000" dirty="0"/>
            </a:br>
            <a:endParaRPr lang="sl-SI" sz="2000" dirty="0"/>
          </a:p>
          <a:p>
            <a:pPr>
              <a:buNone/>
            </a:pPr>
            <a:r>
              <a:rPr lang="sl-SI" sz="2000" dirty="0"/>
              <a:t>K prodaji certificiranih izdelkov se zavezuje vedno več domačih in svetovno znanih podjetij, ki so  usmerjena v prihodnost in varovanje okolja.  </a:t>
            </a:r>
            <a:br>
              <a:rPr lang="sl-SI" sz="1600" dirty="0"/>
            </a:br>
            <a:endParaRPr lang="sl-SI" sz="2000" dirty="0">
              <a:cs typeface="Calibri"/>
            </a:endParaRPr>
          </a:p>
        </p:txBody>
      </p:sp>
    </p:spTree>
    <p:extLst>
      <p:ext uri="{BB962C8B-B14F-4D97-AF65-F5344CB8AC3E}">
        <p14:creationId xmlns:p14="http://schemas.microsoft.com/office/powerpoint/2010/main" val="17500656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0E1FF1C-8087-480F-9AD9-FF990EECB0B5}"/>
              </a:ext>
            </a:extLst>
          </p:cNvPr>
          <p:cNvSpPr>
            <a:spLocks noGrp="1"/>
          </p:cNvSpPr>
          <p:nvPr>
            <p:ph type="title"/>
          </p:nvPr>
        </p:nvSpPr>
        <p:spPr>
          <a:xfrm>
            <a:off x="313897" y="140279"/>
            <a:ext cx="5712824" cy="1325563"/>
          </a:xfrm>
        </p:spPr>
        <p:txBody>
          <a:bodyPr>
            <a:normAutofit/>
          </a:bodyPr>
          <a:lstStyle/>
          <a:p>
            <a:r>
              <a:rPr lang="sl-SI" b="1">
                <a:solidFill>
                  <a:srgbClr val="92D050"/>
                </a:solidFill>
                <a:cs typeface="Calibri Light"/>
              </a:rPr>
              <a:t>EKOLOŠKE FUNKCIJE V DRŽAVNIH GOZDOVIH</a:t>
            </a:r>
            <a:endParaRPr lang="sl-SI" b="1">
              <a:solidFill>
                <a:srgbClr val="92D050"/>
              </a:solidFill>
            </a:endParaRPr>
          </a:p>
        </p:txBody>
      </p:sp>
      <p:sp>
        <p:nvSpPr>
          <p:cNvPr id="3" name="Označba mesta vsebine 2">
            <a:extLst>
              <a:ext uri="{FF2B5EF4-FFF2-40B4-BE49-F238E27FC236}">
                <a16:creationId xmlns:a16="http://schemas.microsoft.com/office/drawing/2014/main" id="{C968423B-F1DD-4F0F-9986-5027EB96A530}"/>
              </a:ext>
            </a:extLst>
          </p:cNvPr>
          <p:cNvSpPr>
            <a:spLocks noGrp="1"/>
          </p:cNvSpPr>
          <p:nvPr>
            <p:ph idx="1"/>
          </p:nvPr>
        </p:nvSpPr>
        <p:spPr>
          <a:xfrm>
            <a:off x="91938" y="1465842"/>
            <a:ext cx="5712824" cy="5251879"/>
          </a:xfrm>
        </p:spPr>
        <p:txBody>
          <a:bodyPr vert="horz" lIns="91440" tIns="45720" rIns="91440" bIns="45720" rtlCol="0" anchor="t">
            <a:noAutofit/>
          </a:bodyPr>
          <a:lstStyle/>
          <a:p>
            <a:pPr>
              <a:buNone/>
            </a:pPr>
            <a:r>
              <a:rPr lang="sl-SI" sz="1800" dirty="0">
                <a:cs typeface="Calibri"/>
              </a:rPr>
              <a:t>V EU omrežju varstvenih območij </a:t>
            </a:r>
            <a:r>
              <a:rPr lang="sl-SI" sz="1800" b="1" u="sng" dirty="0">
                <a:cs typeface="Calibri"/>
              </a:rPr>
              <a:t>Natura 2000 </a:t>
            </a:r>
            <a:r>
              <a:rPr lang="sl-SI" sz="1800" dirty="0">
                <a:cs typeface="Calibri"/>
              </a:rPr>
              <a:t>je preko 182.000 hektarjev slovenskih državnih gozdov, kar predstavlja 77 % površine državnih gozdov.</a:t>
            </a:r>
          </a:p>
          <a:p>
            <a:pPr>
              <a:buNone/>
            </a:pPr>
            <a:endParaRPr lang="sl-SI" sz="1800" dirty="0">
              <a:cs typeface="Calibri"/>
            </a:endParaRPr>
          </a:p>
          <a:p>
            <a:pPr>
              <a:buNone/>
            </a:pPr>
            <a:r>
              <a:rPr lang="sl-SI" sz="1800" dirty="0">
                <a:cs typeface="Calibri"/>
              </a:rPr>
              <a:t>Za ohranjanje posebnih habitatov in vrst ter zagotavljanje stabilnosti gozdov potrebujemo tudi območja, kjer se gozdna proizvodnja še posebej prilagaja:</a:t>
            </a:r>
          </a:p>
          <a:p>
            <a:pPr>
              <a:buFont typeface="Wingdings" panose="05000000000000000000" pitchFamily="2" charset="2"/>
              <a:buChar char="Ø"/>
            </a:pPr>
            <a:r>
              <a:rPr lang="sl-SI" sz="1800" dirty="0">
                <a:cs typeface="Calibri"/>
              </a:rPr>
              <a:t>6.080 hektarjev državnih gozdov je </a:t>
            </a:r>
            <a:r>
              <a:rPr lang="sl-SI" sz="1800" b="1" u="sng" dirty="0">
                <a:cs typeface="Calibri"/>
              </a:rPr>
              <a:t>gozdnih rezervatov</a:t>
            </a:r>
            <a:r>
              <a:rPr lang="sl-SI" sz="1800" dirty="0">
                <a:cs typeface="Calibri"/>
              </a:rPr>
              <a:t>, ki so popolnoma izključeni iz gospodarjenja z gozdovi in so v celoti prepuščeni naravnemu razvoju, </a:t>
            </a:r>
          </a:p>
          <a:p>
            <a:pPr>
              <a:buFont typeface="Wingdings" panose="05000000000000000000" pitchFamily="2" charset="2"/>
              <a:buChar char="Ø"/>
            </a:pPr>
            <a:r>
              <a:rPr lang="sl-SI" sz="1800" dirty="0">
                <a:cs typeface="Calibri"/>
              </a:rPr>
              <a:t>21.816 hektarjev je </a:t>
            </a:r>
            <a:r>
              <a:rPr lang="sl-SI" sz="1800" b="1" u="sng" dirty="0">
                <a:cs typeface="Calibri"/>
              </a:rPr>
              <a:t>varovanih gozdov</a:t>
            </a:r>
            <a:r>
              <a:rPr lang="sl-SI" sz="1800" dirty="0">
                <a:cs typeface="Calibri"/>
              </a:rPr>
              <a:t>, ki so namenjeni varovanju pred vetrom, erozijo, plazovi in preprečevanju odtekanju vode.</a:t>
            </a:r>
          </a:p>
          <a:p>
            <a:pPr>
              <a:buNone/>
            </a:pPr>
            <a:endParaRPr lang="sl-SI" sz="1800" dirty="0">
              <a:cs typeface="Calibri"/>
            </a:endParaRPr>
          </a:p>
          <a:p>
            <a:pPr>
              <a:buNone/>
            </a:pPr>
            <a:r>
              <a:rPr lang="sl-SI" sz="1800" dirty="0">
                <a:cs typeface="Calibri"/>
              </a:rPr>
              <a:t>Potrditev za dobro oblikovan sistem varovanja  </a:t>
            </a:r>
            <a:r>
              <a:rPr lang="sl-SI" sz="1800">
                <a:cs typeface="Calibri"/>
              </a:rPr>
              <a:t>naravnih vrednot </a:t>
            </a:r>
            <a:r>
              <a:rPr lang="sl-SI" sz="1800" dirty="0">
                <a:cs typeface="Calibri"/>
              </a:rPr>
              <a:t>smo dobili, ko sta bila pragozd Krokar in gozdni rezervat Snežnik uvrščena na </a:t>
            </a:r>
            <a:r>
              <a:rPr lang="sl-SI" sz="1800" b="1" u="sng" dirty="0">
                <a:cs typeface="Calibri"/>
              </a:rPr>
              <a:t>UNESCO seznam svetovne dediščine</a:t>
            </a:r>
            <a:r>
              <a:rPr lang="sl-SI" sz="1800" dirty="0">
                <a:cs typeface="Calibri"/>
              </a:rPr>
              <a:t>. </a:t>
            </a:r>
          </a:p>
        </p:txBody>
      </p:sp>
      <p:sp>
        <p:nvSpPr>
          <p:cNvPr id="14" name="Oval 13">
            <a:extLst>
              <a:ext uri="{FF2B5EF4-FFF2-40B4-BE49-F238E27FC236}">
                <a16:creationId xmlns:a16="http://schemas.microsoft.com/office/drawing/2014/main" id="{C99A8FB7-A79B-4BC9-9D56-B79587F6A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04761" y="2650637"/>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B23893E2-3349-46D7-A7AA-B9E447957F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96859" y="0"/>
            <a:ext cx="4198060" cy="3650200"/>
          </a:xfrm>
          <a:custGeom>
            <a:avLst/>
            <a:gdLst>
              <a:gd name="connsiteX0" fmla="*/ 262846 w 4198060"/>
              <a:gd name="connsiteY0" fmla="*/ 0 h 3650200"/>
              <a:gd name="connsiteX1" fmla="*/ 4198060 w 4198060"/>
              <a:gd name="connsiteY1" fmla="*/ 0 h 3650200"/>
              <a:gd name="connsiteX2" fmla="*/ 4198060 w 4198060"/>
              <a:gd name="connsiteY2" fmla="*/ 3021648 h 3650200"/>
              <a:gd name="connsiteX3" fmla="*/ 4142653 w 4198060"/>
              <a:gd name="connsiteY3" fmla="*/ 3072005 h 3650200"/>
              <a:gd name="connsiteX4" fmla="*/ 2532040 w 4198060"/>
              <a:gd name="connsiteY4" fmla="*/ 3650200 h 3650200"/>
              <a:gd name="connsiteX5" fmla="*/ 0 w 4198060"/>
              <a:gd name="connsiteY5" fmla="*/ 1118160 h 3650200"/>
              <a:gd name="connsiteX6" fmla="*/ 198981 w 4198060"/>
              <a:gd name="connsiteY6" fmla="*/ 132576 h 365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8060" h="3650200">
                <a:moveTo>
                  <a:pt x="262846" y="0"/>
                </a:moveTo>
                <a:lnTo>
                  <a:pt x="4198060" y="0"/>
                </a:lnTo>
                <a:lnTo>
                  <a:pt x="4198060" y="3021648"/>
                </a:lnTo>
                <a:lnTo>
                  <a:pt x="4142653" y="3072005"/>
                </a:lnTo>
                <a:cubicBezTo>
                  <a:pt x="3704967" y="3433216"/>
                  <a:pt x="3143843" y="3650200"/>
                  <a:pt x="2532040" y="3650200"/>
                </a:cubicBezTo>
                <a:cubicBezTo>
                  <a:pt x="1133633" y="3650200"/>
                  <a:pt x="0" y="2516567"/>
                  <a:pt x="0" y="1118160"/>
                </a:cubicBezTo>
                <a:cubicBezTo>
                  <a:pt x="0" y="768558"/>
                  <a:pt x="70852" y="435505"/>
                  <a:pt x="198981" y="132576"/>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Slika 6" descr="Slika, ki vsebuje besede sesalec, prst, zunanje, mačka&#10;&#10;Opis je samodejno ustvarjen">
            <a:extLst>
              <a:ext uri="{FF2B5EF4-FFF2-40B4-BE49-F238E27FC236}">
                <a16:creationId xmlns:a16="http://schemas.microsoft.com/office/drawing/2014/main" id="{27F74365-91BC-480A-97A2-427393B6CE37}"/>
              </a:ext>
            </a:extLst>
          </p:cNvPr>
          <p:cNvPicPr>
            <a:picLocks noChangeAspect="1"/>
          </p:cNvPicPr>
          <p:nvPr/>
        </p:nvPicPr>
        <p:blipFill rotWithShape="1">
          <a:blip r:embed="rId2">
            <a:extLst>
              <a:ext uri="{28A0092B-C50C-407E-A947-70E740481C1C}">
                <a14:useLocalDpi xmlns:a14="http://schemas.microsoft.com/office/drawing/2010/main" val="0"/>
              </a:ext>
            </a:extLst>
          </a:blip>
          <a:srcRect l="5512" r="19489" b="2"/>
          <a:stretch/>
        </p:blipFill>
        <p:spPr>
          <a:xfrm>
            <a:off x="5969353" y="2815228"/>
            <a:ext cx="2788920" cy="2788920"/>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pic>
        <p:nvPicPr>
          <p:cNvPr id="9" name="Slika 8" descr="Slika, ki vsebuje besede zunanje, kamen&#10;&#10;Opis je samodejno ustvarjen">
            <a:extLst>
              <a:ext uri="{FF2B5EF4-FFF2-40B4-BE49-F238E27FC236}">
                <a16:creationId xmlns:a16="http://schemas.microsoft.com/office/drawing/2014/main" id="{E0F585B0-2892-4402-9AC4-2C27F1D3CA0B}"/>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l="10399" r="2819" b="4"/>
          <a:stretch/>
        </p:blipFill>
        <p:spPr>
          <a:xfrm>
            <a:off x="8160603" y="2"/>
            <a:ext cx="4034316" cy="3486455"/>
          </a:xfrm>
          <a:custGeom>
            <a:avLst/>
            <a:gdLst/>
            <a:ahLst/>
            <a:cxnLst/>
            <a:rect l="l" t="t" r="r" b="b"/>
            <a:pathLst>
              <a:path w="4034316" h="3486455">
                <a:moveTo>
                  <a:pt x="280681" y="0"/>
                </a:moveTo>
                <a:lnTo>
                  <a:pt x="4034316" y="0"/>
                </a:lnTo>
                <a:lnTo>
                  <a:pt x="4034316" y="2800630"/>
                </a:lnTo>
                <a:lnTo>
                  <a:pt x="3874752" y="2945652"/>
                </a:lnTo>
                <a:cubicBezTo>
                  <a:pt x="3465371" y="3283503"/>
                  <a:pt x="2940535" y="3486455"/>
                  <a:pt x="2368296" y="3486455"/>
                </a:cubicBezTo>
                <a:cubicBezTo>
                  <a:pt x="1060322" y="3486455"/>
                  <a:pt x="0" y="2426133"/>
                  <a:pt x="0" y="1118159"/>
                </a:cubicBezTo>
                <a:cubicBezTo>
                  <a:pt x="0" y="791166"/>
                  <a:pt x="66270" y="479650"/>
                  <a:pt x="186113" y="196311"/>
                </a:cubicBezTo>
                <a:close/>
              </a:path>
            </a:pathLst>
          </a:custGeom>
        </p:spPr>
      </p:pic>
      <p:sp>
        <p:nvSpPr>
          <p:cNvPr id="18" name="Freeform: Shape 17">
            <a:extLst>
              <a:ext uri="{FF2B5EF4-FFF2-40B4-BE49-F238E27FC236}">
                <a16:creationId xmlns:a16="http://schemas.microsoft.com/office/drawing/2014/main" id="{2B7592FE-10D1-4664-B623-353F47C8D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88132" y="4032250"/>
            <a:ext cx="3303868" cy="2825750"/>
          </a:xfrm>
          <a:custGeom>
            <a:avLst/>
            <a:gdLst>
              <a:gd name="connsiteX0" fmla="*/ 1888600 w 3303868"/>
              <a:gd name="connsiteY0" fmla="*/ 0 h 2825750"/>
              <a:gd name="connsiteX1" fmla="*/ 3224042 w 3303868"/>
              <a:gd name="connsiteY1" fmla="*/ 553158 h 2825750"/>
              <a:gd name="connsiteX2" fmla="*/ 3303868 w 3303868"/>
              <a:gd name="connsiteY2" fmla="*/ 640989 h 2825750"/>
              <a:gd name="connsiteX3" fmla="*/ 3303868 w 3303868"/>
              <a:gd name="connsiteY3" fmla="*/ 2825750 h 2825750"/>
              <a:gd name="connsiteX4" fmla="*/ 250380 w 3303868"/>
              <a:gd name="connsiteY4" fmla="*/ 2825750 h 2825750"/>
              <a:gd name="connsiteX5" fmla="*/ 227944 w 3303868"/>
              <a:gd name="connsiteY5" fmla="*/ 2788819 h 2825750"/>
              <a:gd name="connsiteX6" fmla="*/ 0 w 3303868"/>
              <a:gd name="connsiteY6" fmla="*/ 1888600 h 2825750"/>
              <a:gd name="connsiteX7" fmla="*/ 1888600 w 3303868"/>
              <a:gd name="connsiteY7" fmla="*/ 0 h 282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3868" h="2825750">
                <a:moveTo>
                  <a:pt x="1888600" y="0"/>
                </a:moveTo>
                <a:cubicBezTo>
                  <a:pt x="2410123" y="0"/>
                  <a:pt x="2882273" y="211389"/>
                  <a:pt x="3224042" y="553158"/>
                </a:cubicBezTo>
                <a:lnTo>
                  <a:pt x="3303868" y="640989"/>
                </a:lnTo>
                <a:lnTo>
                  <a:pt x="3303868" y="2825750"/>
                </a:lnTo>
                <a:lnTo>
                  <a:pt x="250380" y="2825750"/>
                </a:lnTo>
                <a:lnTo>
                  <a:pt x="227944" y="2788819"/>
                </a:lnTo>
                <a:cubicBezTo>
                  <a:pt x="82574" y="2521217"/>
                  <a:pt x="0" y="2214552"/>
                  <a:pt x="0" y="1888600"/>
                </a:cubicBezTo>
                <a:cubicBezTo>
                  <a:pt x="0" y="845555"/>
                  <a:pt x="845555" y="0"/>
                  <a:pt x="188860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Slika 5">
            <a:extLst>
              <a:ext uri="{FF2B5EF4-FFF2-40B4-BE49-F238E27FC236}">
                <a16:creationId xmlns:a16="http://schemas.microsoft.com/office/drawing/2014/main" id="{11BEAE7F-176F-4933-86CB-6675D6E515F7}"/>
              </a:ext>
            </a:extLst>
          </p:cNvPr>
          <p:cNvPicPr/>
          <p:nvPr/>
        </p:nvPicPr>
        <p:blipFill rotWithShape="1">
          <a:blip r:embed="rId4" cstate="screen">
            <a:extLst>
              <a:ext uri="{28A0092B-C50C-407E-A947-70E740481C1C}">
                <a14:useLocalDpi xmlns:a14="http://schemas.microsoft.com/office/drawing/2010/main" val="0"/>
              </a:ext>
            </a:extLst>
          </a:blip>
          <a:srcRect l="11524" r="-4" b="-4"/>
          <a:stretch/>
        </p:blipFill>
        <p:spPr>
          <a:xfrm>
            <a:off x="9053088" y="4197217"/>
            <a:ext cx="3138912" cy="2660795"/>
          </a:xfrm>
          <a:custGeom>
            <a:avLst/>
            <a:gdLst/>
            <a:ahLst/>
            <a:cxnLst/>
            <a:rect l="l" t="t" r="r" b="b"/>
            <a:pathLst>
              <a:path w="3138912" h="2660795">
                <a:moveTo>
                  <a:pt x="1723644" y="0"/>
                </a:moveTo>
                <a:cubicBezTo>
                  <a:pt x="2259111" y="0"/>
                  <a:pt x="2737550" y="244172"/>
                  <a:pt x="3053691" y="627247"/>
                </a:cubicBezTo>
                <a:lnTo>
                  <a:pt x="3138912" y="741211"/>
                </a:lnTo>
                <a:lnTo>
                  <a:pt x="3138912" y="2660795"/>
                </a:lnTo>
                <a:lnTo>
                  <a:pt x="278239" y="2660795"/>
                </a:lnTo>
                <a:lnTo>
                  <a:pt x="208035" y="2545235"/>
                </a:lnTo>
                <a:cubicBezTo>
                  <a:pt x="75362" y="2301006"/>
                  <a:pt x="0" y="2021126"/>
                  <a:pt x="0" y="1723644"/>
                </a:cubicBezTo>
                <a:cubicBezTo>
                  <a:pt x="0" y="771702"/>
                  <a:pt x="771702" y="0"/>
                  <a:pt x="1723644" y="0"/>
                </a:cubicBezTo>
                <a:close/>
              </a:path>
            </a:pathLst>
          </a:custGeom>
        </p:spPr>
      </p:pic>
    </p:spTree>
    <p:extLst>
      <p:ext uri="{BB962C8B-B14F-4D97-AF65-F5344CB8AC3E}">
        <p14:creationId xmlns:p14="http://schemas.microsoft.com/office/powerpoint/2010/main" val="4041160589"/>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ED4D6CE2-C4FB-4B4D-991A-84C9705CD7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slov 1">
            <a:extLst>
              <a:ext uri="{FF2B5EF4-FFF2-40B4-BE49-F238E27FC236}">
                <a16:creationId xmlns:a16="http://schemas.microsoft.com/office/drawing/2014/main" id="{E0E1FF1C-8087-480F-9AD9-FF990EECB0B5}"/>
              </a:ext>
            </a:extLst>
          </p:cNvPr>
          <p:cNvSpPr>
            <a:spLocks noGrp="1"/>
          </p:cNvSpPr>
          <p:nvPr>
            <p:ph type="title"/>
          </p:nvPr>
        </p:nvSpPr>
        <p:spPr>
          <a:xfrm>
            <a:off x="7451084" y="136478"/>
            <a:ext cx="4640829" cy="1280842"/>
          </a:xfrm>
          <a:ln>
            <a:noFill/>
          </a:ln>
        </p:spPr>
        <p:txBody>
          <a:bodyPr anchor="b">
            <a:noAutofit/>
          </a:bodyPr>
          <a:lstStyle/>
          <a:p>
            <a:r>
              <a:rPr lang="sl-SI" sz="4000" b="1">
                <a:solidFill>
                  <a:srgbClr val="92D050"/>
                </a:solidFill>
                <a:cs typeface="Calibri Light"/>
              </a:rPr>
              <a:t>SOCIALNE FUNKCIJE V DRŽAVNIH GOZDOVIH</a:t>
            </a:r>
            <a:endParaRPr lang="sl-SI" sz="4000" b="1">
              <a:solidFill>
                <a:srgbClr val="92D050"/>
              </a:solidFill>
            </a:endParaRPr>
          </a:p>
        </p:txBody>
      </p:sp>
      <p:pic>
        <p:nvPicPr>
          <p:cNvPr id="8" name="Slika 7" descr="Slika, ki vsebuje besede trava, zunanje, drevo, rastlina&#10;&#10;Opis je samodejno ustvarjen">
            <a:extLst>
              <a:ext uri="{FF2B5EF4-FFF2-40B4-BE49-F238E27FC236}">
                <a16:creationId xmlns:a16="http://schemas.microsoft.com/office/drawing/2014/main" id="{CB92FF7C-FCDC-448D-A847-82DBC3BFDE77}"/>
              </a:ext>
            </a:extLst>
          </p:cNvPr>
          <p:cNvPicPr>
            <a:picLocks noChangeAspect="1"/>
          </p:cNvPicPr>
          <p:nvPr/>
        </p:nvPicPr>
        <p:blipFill rotWithShape="1">
          <a:blip r:embed="rId2">
            <a:extLst>
              <a:ext uri="{28A0092B-C50C-407E-A947-70E740481C1C}">
                <a14:useLocalDpi xmlns:a14="http://schemas.microsoft.com/office/drawing/2010/main" val="0"/>
              </a:ext>
            </a:extLst>
          </a:blip>
          <a:srcRect r="-2" b="3097"/>
          <a:stretch/>
        </p:blipFill>
        <p:spPr>
          <a:xfrm>
            <a:off x="400847" y="630936"/>
            <a:ext cx="3785616" cy="5495544"/>
          </a:xfrm>
          <a:prstGeom prst="rect">
            <a:avLst/>
          </a:prstGeom>
        </p:spPr>
      </p:pic>
      <p:pic>
        <p:nvPicPr>
          <p:cNvPr id="6" name="Slika 5">
            <a:extLst>
              <a:ext uri="{FF2B5EF4-FFF2-40B4-BE49-F238E27FC236}">
                <a16:creationId xmlns:a16="http://schemas.microsoft.com/office/drawing/2014/main" id="{E9F01B01-0D32-48CF-A9CB-D373EE1973F0}"/>
              </a:ext>
            </a:extLst>
          </p:cNvPr>
          <p:cNvPicPr/>
          <p:nvPr/>
        </p:nvPicPr>
        <p:blipFill rotWithShape="1">
          <a:blip r:embed="rId3" cstate="screen">
            <a:extLst>
              <a:ext uri="{28A0092B-C50C-407E-A947-70E740481C1C}">
                <a14:useLocalDpi xmlns:a14="http://schemas.microsoft.com/office/drawing/2010/main" val="0"/>
              </a:ext>
            </a:extLst>
          </a:blip>
          <a:srcRect l="13055" r="12715" b="4"/>
          <a:stretch/>
        </p:blipFill>
        <p:spPr>
          <a:xfrm>
            <a:off x="4361688" y="630936"/>
            <a:ext cx="2651760" cy="2679192"/>
          </a:xfrm>
          <a:prstGeom prst="rect">
            <a:avLst/>
          </a:prstGeom>
        </p:spPr>
      </p:pic>
      <p:pic>
        <p:nvPicPr>
          <p:cNvPr id="7" name="Slika 6">
            <a:extLst>
              <a:ext uri="{FF2B5EF4-FFF2-40B4-BE49-F238E27FC236}">
                <a16:creationId xmlns:a16="http://schemas.microsoft.com/office/drawing/2014/main" id="{E6D8D089-2EDB-4DC9-89AE-07AD845EEAC2}"/>
              </a:ext>
            </a:extLst>
          </p:cNvPr>
          <p:cNvPicPr/>
          <p:nvPr/>
        </p:nvPicPr>
        <p:blipFill rotWithShape="1">
          <a:blip r:embed="rId4" cstate="screen">
            <a:extLst>
              <a:ext uri="{28A0092B-C50C-407E-A947-70E740481C1C}">
                <a14:useLocalDpi xmlns:a14="http://schemas.microsoft.com/office/drawing/2010/main" val="0"/>
              </a:ext>
            </a:extLst>
          </a:blip>
          <a:srcRect r="24222" b="-2"/>
          <a:stretch/>
        </p:blipFill>
        <p:spPr>
          <a:xfrm rot="5400000">
            <a:off x="4347972" y="3461004"/>
            <a:ext cx="2679192" cy="2651760"/>
          </a:xfrm>
          <a:prstGeom prst="rect">
            <a:avLst/>
          </a:prstGeom>
        </p:spPr>
      </p:pic>
      <p:cxnSp>
        <p:nvCxnSpPr>
          <p:cNvPr id="15" name="Straight Connector 14">
            <a:extLst>
              <a:ext uri="{FF2B5EF4-FFF2-40B4-BE49-F238E27FC236}">
                <a16:creationId xmlns:a16="http://schemas.microsoft.com/office/drawing/2014/main" id="{11A9DAB5-E11B-41CA-85F3-20711F7902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451084"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Označba mesta vsebine 2">
            <a:extLst>
              <a:ext uri="{FF2B5EF4-FFF2-40B4-BE49-F238E27FC236}">
                <a16:creationId xmlns:a16="http://schemas.microsoft.com/office/drawing/2014/main" id="{C968423B-F1DD-4F0F-9986-5027EB96A530}"/>
              </a:ext>
            </a:extLst>
          </p:cNvPr>
          <p:cNvSpPr>
            <a:spLocks noGrp="1"/>
          </p:cNvSpPr>
          <p:nvPr>
            <p:ph idx="1"/>
          </p:nvPr>
        </p:nvSpPr>
        <p:spPr>
          <a:xfrm>
            <a:off x="7574512" y="1553798"/>
            <a:ext cx="4408216" cy="5065366"/>
          </a:xfrm>
        </p:spPr>
        <p:txBody>
          <a:bodyPr vert="horz" lIns="91440" tIns="45720" rIns="91440" bIns="45720" rtlCol="0">
            <a:normAutofit/>
          </a:bodyPr>
          <a:lstStyle/>
          <a:p>
            <a:pPr>
              <a:buNone/>
            </a:pPr>
            <a:r>
              <a:rPr lang="sl-SI" sz="1400" dirty="0">
                <a:cs typeface="Calibri"/>
              </a:rPr>
              <a:t>Gozd je pomemben tudi za ljudi.</a:t>
            </a:r>
          </a:p>
          <a:p>
            <a:pPr>
              <a:buNone/>
            </a:pPr>
            <a:r>
              <a:rPr lang="sl-SI" sz="1400" dirty="0">
                <a:cs typeface="Calibri"/>
              </a:rPr>
              <a:t>Del sredstev od prodaje gozdnih lesnih sortimentov zato SiDG nameni spodbujanju </a:t>
            </a:r>
            <a:r>
              <a:rPr lang="sl-SI" sz="1400" b="1" dirty="0">
                <a:cs typeface="Calibri"/>
              </a:rPr>
              <a:t>socialnih funkcij gozdov</a:t>
            </a:r>
            <a:r>
              <a:rPr lang="sl-SI" sz="1400" dirty="0">
                <a:cs typeface="Calibri"/>
              </a:rPr>
              <a:t>. Med drugim:</a:t>
            </a:r>
          </a:p>
          <a:p>
            <a:r>
              <a:rPr lang="sl-SI" sz="1400" dirty="0">
                <a:cs typeface="Calibri"/>
              </a:rPr>
              <a:t>obnavlja gozdne učne in turistične poti,</a:t>
            </a:r>
          </a:p>
          <a:p>
            <a:r>
              <a:rPr lang="sl-SI" sz="1400" dirty="0">
                <a:cs typeface="Calibri"/>
              </a:rPr>
              <a:t>ob gozdnih sprehajalnih poteh postavlja mize, klopi in informacijske table,</a:t>
            </a:r>
          </a:p>
          <a:p>
            <a:r>
              <a:rPr lang="sl-SI" sz="1400" dirty="0">
                <a:cs typeface="Calibri"/>
              </a:rPr>
              <a:t>skrbi za obnovo kulturne dediščine v državnih gozdovih (</a:t>
            </a:r>
            <a:r>
              <a:rPr lang="sl-SI" sz="1400" dirty="0" err="1">
                <a:cs typeface="Calibri"/>
              </a:rPr>
              <a:t>npr</a:t>
            </a:r>
            <a:r>
              <a:rPr lang="sl-SI" sz="1400" dirty="0">
                <a:cs typeface="Calibri"/>
              </a:rPr>
              <a:t> obnova kulturnega spomenika državnega pomena Baza 20, postavitev makete Idrijskega izvleka),</a:t>
            </a:r>
          </a:p>
          <a:p>
            <a:r>
              <a:rPr lang="sl-SI" sz="1400" dirty="0">
                <a:cs typeface="Calibri"/>
              </a:rPr>
              <a:t>izvaja </a:t>
            </a:r>
            <a:r>
              <a:rPr lang="sl-SI" sz="1400" dirty="0" err="1">
                <a:cs typeface="Calibri"/>
              </a:rPr>
              <a:t>vedutno</a:t>
            </a:r>
            <a:r>
              <a:rPr lang="sl-SI" sz="1400" dirty="0">
                <a:cs typeface="Calibri"/>
              </a:rPr>
              <a:t> sečnjo,</a:t>
            </a:r>
          </a:p>
          <a:p>
            <a:r>
              <a:rPr lang="sl-SI" sz="1400" dirty="0">
                <a:cs typeface="Calibri"/>
              </a:rPr>
              <a:t>promovira drevesa izrednih dimenzij v državnih gozdovih,</a:t>
            </a:r>
          </a:p>
          <a:p>
            <a:r>
              <a:rPr lang="sl-SI" sz="1400" dirty="0">
                <a:cs typeface="Calibri"/>
              </a:rPr>
              <a:t>obnavlja trim steze v primestnih gozdovih,</a:t>
            </a:r>
          </a:p>
          <a:p>
            <a:r>
              <a:rPr lang="sl-SI" sz="1400" dirty="0">
                <a:cs typeface="Calibri"/>
              </a:rPr>
              <a:t>izdeluje hišice za divje opraševalce in ptičje hišice,</a:t>
            </a:r>
          </a:p>
          <a:p>
            <a:r>
              <a:rPr lang="sl-SI" sz="1400" dirty="0">
                <a:cs typeface="Calibri"/>
              </a:rPr>
              <a:t>odstranjuje drevesa, ki so nevarna za ljudi in njihovo premoženje…</a:t>
            </a:r>
          </a:p>
          <a:p>
            <a:pPr>
              <a:buNone/>
            </a:pPr>
            <a:endParaRPr lang="sl-SI" sz="1600" dirty="0">
              <a:cs typeface="Calibri"/>
            </a:endParaRPr>
          </a:p>
        </p:txBody>
      </p:sp>
    </p:spTree>
    <p:extLst>
      <p:ext uri="{BB962C8B-B14F-4D97-AF65-F5344CB8AC3E}">
        <p14:creationId xmlns:p14="http://schemas.microsoft.com/office/powerpoint/2010/main" val="213997691"/>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ABFD599-0371-4695-9A6D-7362024E7634}"/>
              </a:ext>
            </a:extLst>
          </p:cNvPr>
          <p:cNvSpPr>
            <a:spLocks noGrp="1"/>
          </p:cNvSpPr>
          <p:nvPr>
            <p:ph type="title"/>
          </p:nvPr>
        </p:nvSpPr>
        <p:spPr>
          <a:xfrm>
            <a:off x="6400800" y="484632"/>
            <a:ext cx="5299586" cy="1609344"/>
          </a:xfrm>
          <a:ln>
            <a:noFill/>
          </a:ln>
        </p:spPr>
        <p:txBody>
          <a:bodyPr>
            <a:normAutofit/>
          </a:bodyPr>
          <a:lstStyle/>
          <a:p>
            <a:r>
              <a:rPr lang="sl-SI" sz="4000" b="1" dirty="0">
                <a:solidFill>
                  <a:srgbClr val="92D050"/>
                </a:solidFill>
              </a:rPr>
              <a:t>GOZDNA PEDAGOGIKA NA SiDG</a:t>
            </a:r>
          </a:p>
        </p:txBody>
      </p:sp>
      <p:pic>
        <p:nvPicPr>
          <p:cNvPr id="7" name="Slika 6" descr="Slika, ki vsebuje besede zunanje, drevo, trava&#10;&#10;Opis je samodejno ustvarjen">
            <a:extLst>
              <a:ext uri="{FF2B5EF4-FFF2-40B4-BE49-F238E27FC236}">
                <a16:creationId xmlns:a16="http://schemas.microsoft.com/office/drawing/2014/main" id="{8CDDAC48-06CB-4DDF-8673-7967E8C939CE}"/>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t="8278" r="3" b="13756"/>
          <a:stretch/>
        </p:blipFill>
        <p:spPr>
          <a:xfrm>
            <a:off x="20" y="10"/>
            <a:ext cx="2917436" cy="3407764"/>
          </a:xfrm>
          <a:prstGeom prst="rect">
            <a:avLst/>
          </a:prstGeom>
        </p:spPr>
      </p:pic>
      <p:pic>
        <p:nvPicPr>
          <p:cNvPr id="4" name="Slika 3" descr="Slika, ki vsebuje besede drevo, zunanje&#10;&#10;Opis je samodejno ustvarjen">
            <a:extLst>
              <a:ext uri="{FF2B5EF4-FFF2-40B4-BE49-F238E27FC236}">
                <a16:creationId xmlns:a16="http://schemas.microsoft.com/office/drawing/2014/main" id="{40EDC61E-1041-489B-BA3A-A6F06D063892}"/>
              </a:ext>
            </a:extLst>
          </p:cNvPr>
          <p:cNvPicPr/>
          <p:nvPr/>
        </p:nvPicPr>
        <p:blipFill rotWithShape="1">
          <a:blip r:embed="rId3" cstate="screen">
            <a:extLst>
              <a:ext uri="{28A0092B-C50C-407E-A947-70E740481C1C}">
                <a14:useLocalDpi xmlns:a14="http://schemas.microsoft.com/office/drawing/2010/main" val="0"/>
              </a:ext>
            </a:extLst>
          </a:blip>
          <a:srcRect r="12397" b="1"/>
          <a:stretch/>
        </p:blipFill>
        <p:spPr>
          <a:xfrm rot="5400000">
            <a:off x="2763737" y="242503"/>
            <a:ext cx="3407774" cy="2917457"/>
          </a:xfrm>
          <a:prstGeom prst="rect">
            <a:avLst/>
          </a:prstGeom>
        </p:spPr>
      </p:pic>
      <p:pic>
        <p:nvPicPr>
          <p:cNvPr id="5" name="Slika 4">
            <a:extLst>
              <a:ext uri="{FF2B5EF4-FFF2-40B4-BE49-F238E27FC236}">
                <a16:creationId xmlns:a16="http://schemas.microsoft.com/office/drawing/2014/main" id="{17EA713A-C1C3-4EFE-8E5B-4D5F347A188E}"/>
              </a:ext>
            </a:extLst>
          </p:cNvPr>
          <p:cNvPicPr/>
          <p:nvPr/>
        </p:nvPicPr>
        <p:blipFill rotWithShape="1">
          <a:blip r:embed="rId4" cstate="screen">
            <a:extLst>
              <a:ext uri="{28A0092B-C50C-407E-A947-70E740481C1C}">
                <a14:useLocalDpi xmlns:a14="http://schemas.microsoft.com/office/drawing/2010/main" val="0"/>
              </a:ext>
            </a:extLst>
          </a:blip>
          <a:srcRect l="33832" r="23601" b="2"/>
          <a:stretch/>
        </p:blipFill>
        <p:spPr>
          <a:xfrm rot="5400000">
            <a:off x="1281333" y="2212980"/>
            <a:ext cx="3363686" cy="5926353"/>
          </a:xfrm>
          <a:prstGeom prst="rect">
            <a:avLst/>
          </a:prstGeom>
        </p:spPr>
      </p:pic>
      <p:sp>
        <p:nvSpPr>
          <p:cNvPr id="3" name="Označba mesta vsebine 2">
            <a:extLst>
              <a:ext uri="{FF2B5EF4-FFF2-40B4-BE49-F238E27FC236}">
                <a16:creationId xmlns:a16="http://schemas.microsoft.com/office/drawing/2014/main" id="{D755F336-146A-47AF-9CA1-D6EDB060FA22}"/>
              </a:ext>
            </a:extLst>
          </p:cNvPr>
          <p:cNvSpPr>
            <a:spLocks noGrp="1"/>
          </p:cNvSpPr>
          <p:nvPr>
            <p:ph idx="1"/>
          </p:nvPr>
        </p:nvSpPr>
        <p:spPr>
          <a:xfrm>
            <a:off x="6400800" y="1875692"/>
            <a:ext cx="5118756" cy="4296508"/>
          </a:xfrm>
        </p:spPr>
        <p:txBody>
          <a:bodyPr>
            <a:normAutofit lnSpcReduction="10000"/>
          </a:bodyPr>
          <a:lstStyle/>
          <a:p>
            <a:pPr marL="0" indent="0">
              <a:buNone/>
            </a:pPr>
            <a:r>
              <a:rPr lang="sl-SI" sz="1400" dirty="0">
                <a:cs typeface="Calibri"/>
              </a:rPr>
              <a:t>Pri ohranjanju gozdov morajo sodelovati vse generacije.</a:t>
            </a:r>
            <a:endParaRPr lang="sl-SI" sz="1300" dirty="0"/>
          </a:p>
          <a:p>
            <a:pPr marL="0" indent="0">
              <a:buNone/>
            </a:pPr>
            <a:r>
              <a:rPr lang="sl-SI" sz="1400" dirty="0"/>
              <a:t>Spoznavanje gozdov in gozdarstva pri otrocih in mladostnikih SiDG promovira skozi več projektov:</a:t>
            </a:r>
          </a:p>
          <a:p>
            <a:pPr lvl="0"/>
            <a:r>
              <a:rPr lang="sl-SI" sz="1400" dirty="0"/>
              <a:t>podpora izvajanju programa Znanje o gozdovih </a:t>
            </a:r>
            <a:r>
              <a:rPr lang="sl-SI" sz="1400" dirty="0" err="1"/>
              <a:t>Leaf</a:t>
            </a:r>
            <a:r>
              <a:rPr lang="sl-SI" sz="1400" dirty="0"/>
              <a:t>, ki poteka drugo šol. leto zapored. </a:t>
            </a:r>
          </a:p>
          <a:p>
            <a:pPr lvl="0"/>
            <a:r>
              <a:rPr lang="sl-SI" sz="1400" dirty="0"/>
              <a:t>vseslovenska prostovoljska akcija sadnje dreves, ki se je vsako leto udeležuje več družin in šolarjev. </a:t>
            </a:r>
          </a:p>
          <a:p>
            <a:pPr lvl="0"/>
            <a:r>
              <a:rPr lang="sl-SI" sz="1400" dirty="0"/>
              <a:t>dan odprtih vrat gozdne proizvodnje s prikazom poklica gozdarja  in sodobne gozdarske mehanizacije.  </a:t>
            </a:r>
          </a:p>
          <a:p>
            <a:pPr lvl="0"/>
            <a:r>
              <a:rPr lang="sl-SI" sz="1400" dirty="0"/>
              <a:t>v sodelovanju s Srednjo lesarsko in gozdarsko šolo Maribor izdelujemo ptičje hišice, ki jih skupaj s hrano delimo po šolah in vrtcih. </a:t>
            </a:r>
          </a:p>
          <a:p>
            <a:pPr lvl="0"/>
            <a:r>
              <a:rPr lang="sl-SI" sz="1400" dirty="0"/>
              <a:t>skupaj s to šolo sodelujemo tudi v projektu izdelave gnezdilnic za opraševalce, ki jih postavljamo v urbane gozdove.  </a:t>
            </a:r>
          </a:p>
          <a:p>
            <a:pPr lvl="0"/>
            <a:r>
              <a:rPr lang="sl-SI" sz="1400" dirty="0"/>
              <a:t>OŠ na območju Kočevja in Ribnice smo razdelili poučne knjige o varovanju okolja in gozdov. </a:t>
            </a:r>
          </a:p>
          <a:p>
            <a:pPr lvl="0"/>
            <a:r>
              <a:rPr lang="sl-SI" sz="1400" dirty="0"/>
              <a:t>v </a:t>
            </a:r>
            <a:r>
              <a:rPr lang="sl-SI" sz="1400" dirty="0" err="1"/>
              <a:t>Minicity</a:t>
            </a:r>
            <a:r>
              <a:rPr lang="sl-SI" sz="1400" dirty="0"/>
              <a:t> Ljubljana predstavljamo poklic gozdarja, gozd in različne drevesne vrste… </a:t>
            </a:r>
          </a:p>
          <a:p>
            <a:endParaRPr lang="sl-SI" sz="1300" dirty="0"/>
          </a:p>
        </p:txBody>
      </p:sp>
    </p:spTree>
    <p:extLst>
      <p:ext uri="{BB962C8B-B14F-4D97-AF65-F5344CB8AC3E}">
        <p14:creationId xmlns:p14="http://schemas.microsoft.com/office/powerpoint/2010/main" val="2736044435"/>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l="-1000" r="-1000"/>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0E1FF1C-8087-480F-9AD9-FF990EECB0B5}"/>
              </a:ext>
            </a:extLst>
          </p:cNvPr>
          <p:cNvSpPr>
            <a:spLocks noGrp="1"/>
          </p:cNvSpPr>
          <p:nvPr>
            <p:ph type="title"/>
          </p:nvPr>
        </p:nvSpPr>
        <p:spPr>
          <a:xfrm>
            <a:off x="838200" y="310197"/>
            <a:ext cx="10515600" cy="1325563"/>
          </a:xfrm>
        </p:spPr>
        <p:txBody>
          <a:bodyPr/>
          <a:lstStyle/>
          <a:p>
            <a:r>
              <a:rPr lang="sl-SI" b="1">
                <a:solidFill>
                  <a:srgbClr val="92D050"/>
                </a:solidFill>
                <a:cs typeface="Calibri Light"/>
              </a:rPr>
              <a:t>GOSPODARJENJE Z DRŽAVNIMI GOZDOVI</a:t>
            </a:r>
            <a:endParaRPr lang="sl-SI" b="1">
              <a:solidFill>
                <a:srgbClr val="92D050"/>
              </a:solidFill>
            </a:endParaRPr>
          </a:p>
        </p:txBody>
      </p:sp>
      <p:sp>
        <p:nvSpPr>
          <p:cNvPr id="3" name="Označba mesta vsebine 2">
            <a:extLst>
              <a:ext uri="{FF2B5EF4-FFF2-40B4-BE49-F238E27FC236}">
                <a16:creationId xmlns:a16="http://schemas.microsoft.com/office/drawing/2014/main" id="{C968423B-F1DD-4F0F-9986-5027EB96A530}"/>
              </a:ext>
            </a:extLst>
          </p:cNvPr>
          <p:cNvSpPr>
            <a:spLocks noGrp="1"/>
          </p:cNvSpPr>
          <p:nvPr>
            <p:ph idx="1"/>
          </p:nvPr>
        </p:nvSpPr>
        <p:spPr>
          <a:xfrm>
            <a:off x="838200" y="1635760"/>
            <a:ext cx="10515600" cy="5100320"/>
          </a:xfrm>
        </p:spPr>
        <p:txBody>
          <a:bodyPr vert="horz" lIns="91440" tIns="45720" rIns="91440" bIns="45720" rtlCol="0" anchor="t">
            <a:normAutofit lnSpcReduction="10000"/>
          </a:bodyPr>
          <a:lstStyle/>
          <a:p>
            <a:pPr algn="just">
              <a:buNone/>
            </a:pPr>
            <a:r>
              <a:rPr lang="sl-SI" sz="2000" b="1" dirty="0">
                <a:ea typeface="+mn-lt"/>
                <a:cs typeface="+mn-lt"/>
              </a:rPr>
              <a:t>Republika Slovenije </a:t>
            </a:r>
            <a:r>
              <a:rPr lang="sl-SI" sz="2000" dirty="0">
                <a:ea typeface="+mn-lt"/>
                <a:cs typeface="+mn-lt"/>
              </a:rPr>
              <a:t>je leta 2016 za gospodarjenje z državnimi gozdovi ustanovila družbo </a:t>
            </a:r>
            <a:r>
              <a:rPr lang="sl-SI" sz="2000" b="1" dirty="0">
                <a:ea typeface="+mn-lt"/>
                <a:cs typeface="+mn-lt"/>
              </a:rPr>
              <a:t>Slovenski državni gozdovi, d.o.o. </a:t>
            </a:r>
            <a:r>
              <a:rPr lang="sl-SI" sz="2000" dirty="0">
                <a:ea typeface="+mn-lt"/>
                <a:cs typeface="+mn-lt"/>
              </a:rPr>
              <a:t>Njen edini lastnik je Republika Slovenija, sedež ima v Kočevju. </a:t>
            </a:r>
          </a:p>
          <a:p>
            <a:pPr algn="just">
              <a:buNone/>
            </a:pPr>
            <a:endParaRPr lang="sl-SI" sz="2000" dirty="0">
              <a:ea typeface="+mn-lt"/>
              <a:cs typeface="+mn-lt"/>
            </a:endParaRPr>
          </a:p>
          <a:p>
            <a:pPr algn="just">
              <a:buNone/>
            </a:pPr>
            <a:r>
              <a:rPr lang="sl-SI" sz="2000" dirty="0">
                <a:ea typeface="+mn-lt"/>
                <a:cs typeface="+mn-lt"/>
              </a:rPr>
              <a:t>Letni obseg poseka lesa je približno 1.200.000 m</a:t>
            </a:r>
            <a:r>
              <a:rPr lang="sl-SI" sz="2000" baseline="30000" dirty="0">
                <a:ea typeface="+mn-lt"/>
                <a:cs typeface="+mn-lt"/>
              </a:rPr>
              <a:t>3</a:t>
            </a:r>
            <a:r>
              <a:rPr lang="sl-SI" sz="2000" dirty="0">
                <a:ea typeface="+mn-lt"/>
                <a:cs typeface="+mn-lt"/>
              </a:rPr>
              <a:t>		</a:t>
            </a:r>
            <a:endParaRPr lang="sl-SI" sz="2000" baseline="30000" dirty="0">
              <a:ea typeface="+mn-lt"/>
              <a:cs typeface="+mn-lt"/>
            </a:endParaRPr>
          </a:p>
          <a:p>
            <a:pPr algn="just">
              <a:buNone/>
            </a:pPr>
            <a:endParaRPr lang="sl-SI" sz="2000" baseline="30000" dirty="0">
              <a:ea typeface="+mn-lt"/>
              <a:cs typeface="+mn-lt"/>
            </a:endParaRPr>
          </a:p>
          <a:p>
            <a:pPr algn="just">
              <a:buNone/>
            </a:pPr>
            <a:r>
              <a:rPr lang="sl-SI" sz="2000" dirty="0">
                <a:ea typeface="+mn-lt"/>
                <a:cs typeface="+mn-lt"/>
              </a:rPr>
              <a:t>						kar se naloži na 54.500 gozdarskih tovornjakov.</a:t>
            </a:r>
          </a:p>
          <a:p>
            <a:pPr algn="just">
              <a:buNone/>
            </a:pPr>
            <a:r>
              <a:rPr lang="sl-SI" sz="2000" dirty="0">
                <a:ea typeface="+mn-lt"/>
                <a:cs typeface="+mn-lt"/>
              </a:rPr>
              <a:t>							</a:t>
            </a:r>
          </a:p>
          <a:p>
            <a:pPr marL="0" indent="0" algn="just">
              <a:buNone/>
            </a:pPr>
            <a:r>
              <a:rPr lang="sl-SI" sz="2000" dirty="0">
                <a:cs typeface="Segoe UI"/>
              </a:rPr>
              <a:t>Kakšne aktivnosti v državnih gozdovih izvaja SiDG: ​</a:t>
            </a:r>
          </a:p>
          <a:p>
            <a:pPr algn="just"/>
            <a:r>
              <a:rPr lang="sl-SI" sz="2000" dirty="0">
                <a:cs typeface="Arial"/>
              </a:rPr>
              <a:t>vlaga v obnovo in razvoj gozdov ter ukrepe za izboljšanje življenjskega okolja živali -  </a:t>
            </a:r>
            <a:r>
              <a:rPr lang="sl-SI" sz="2000" b="1" dirty="0">
                <a:cs typeface="Arial"/>
              </a:rPr>
              <a:t>gozdnogojitvena in varstvena dela,</a:t>
            </a:r>
            <a:endParaRPr lang="sl-SI" sz="2000" dirty="0">
              <a:cs typeface="Arial"/>
            </a:endParaRPr>
          </a:p>
          <a:p>
            <a:pPr algn="just"/>
            <a:r>
              <a:rPr lang="sl-SI" sz="2000" dirty="0">
                <a:cs typeface="Arial"/>
              </a:rPr>
              <a:t>izvaja </a:t>
            </a:r>
            <a:r>
              <a:rPr lang="sl-SI" sz="2000" b="1" dirty="0">
                <a:cs typeface="Arial"/>
              </a:rPr>
              <a:t>sečnjo in spravilo lesa,</a:t>
            </a:r>
            <a:r>
              <a:rPr lang="sl-SI" sz="2000" dirty="0">
                <a:cs typeface="Arial"/>
              </a:rPr>
              <a:t> ​</a:t>
            </a:r>
          </a:p>
          <a:p>
            <a:pPr algn="just"/>
            <a:r>
              <a:rPr lang="sl-SI" sz="2000" b="1" dirty="0">
                <a:cs typeface="Arial"/>
              </a:rPr>
              <a:t>gradi </a:t>
            </a:r>
            <a:r>
              <a:rPr lang="sl-SI" sz="2000" dirty="0">
                <a:cs typeface="Arial"/>
              </a:rPr>
              <a:t>in</a:t>
            </a:r>
            <a:r>
              <a:rPr lang="sl-SI" sz="2000" b="1" dirty="0">
                <a:cs typeface="Arial"/>
              </a:rPr>
              <a:t> vzdržuje gozdne prometnice,</a:t>
            </a:r>
            <a:r>
              <a:rPr lang="sl-SI" sz="2000" dirty="0">
                <a:cs typeface="Arial"/>
              </a:rPr>
              <a:t>​</a:t>
            </a:r>
          </a:p>
          <a:p>
            <a:pPr algn="just"/>
            <a:r>
              <a:rPr lang="sl-SI" sz="2000" dirty="0">
                <a:cs typeface="Arial"/>
              </a:rPr>
              <a:t>vlaga v projekte za zagotavljanje </a:t>
            </a:r>
            <a:r>
              <a:rPr lang="sl-SI" sz="2000" b="1" dirty="0">
                <a:cs typeface="Arial"/>
              </a:rPr>
              <a:t>ekoloških </a:t>
            </a:r>
            <a:r>
              <a:rPr lang="sl-SI" sz="2000" dirty="0">
                <a:cs typeface="Arial"/>
              </a:rPr>
              <a:t>in</a:t>
            </a:r>
            <a:r>
              <a:rPr lang="sl-SI" sz="2000" b="1" dirty="0">
                <a:cs typeface="Arial"/>
              </a:rPr>
              <a:t> socialnih funkcij gozdov</a:t>
            </a:r>
            <a:r>
              <a:rPr lang="sl-SI" sz="2000" dirty="0">
                <a:cs typeface="Arial"/>
              </a:rPr>
              <a:t> (</a:t>
            </a:r>
            <a:r>
              <a:rPr lang="sl-SI" sz="2000" dirty="0" err="1">
                <a:cs typeface="Arial"/>
              </a:rPr>
              <a:t>npr</a:t>
            </a:r>
            <a:r>
              <a:rPr lang="sl-SI" sz="2000" dirty="0">
                <a:cs typeface="Arial"/>
              </a:rPr>
              <a:t> rekreacijska, turistična, poučna, raziskovalna </a:t>
            </a:r>
            <a:r>
              <a:rPr lang="sl-SI" sz="2000" dirty="0" err="1">
                <a:cs typeface="Arial"/>
              </a:rPr>
              <a:t>f.</a:t>
            </a:r>
            <a:r>
              <a:rPr lang="sl-SI" sz="2000" dirty="0">
                <a:cs typeface="Arial"/>
              </a:rPr>
              <a:t>, varovanje naravnih vrednot in kulturne dediščine…). ​</a:t>
            </a:r>
          </a:p>
          <a:p>
            <a:pPr algn="just">
              <a:buNone/>
            </a:pPr>
            <a:endParaRPr lang="sl-SI" sz="2000" dirty="0">
              <a:cs typeface="Calibri"/>
            </a:endParaRPr>
          </a:p>
        </p:txBody>
      </p:sp>
      <p:sp>
        <p:nvSpPr>
          <p:cNvPr id="5" name="Puščica: desno 4">
            <a:extLst>
              <a:ext uri="{FF2B5EF4-FFF2-40B4-BE49-F238E27FC236}">
                <a16:creationId xmlns:a16="http://schemas.microsoft.com/office/drawing/2014/main" id="{50E4FC43-3AA1-4DAD-9F59-175960FDD91F}"/>
              </a:ext>
            </a:extLst>
          </p:cNvPr>
          <p:cNvSpPr/>
          <p:nvPr/>
        </p:nvSpPr>
        <p:spPr>
          <a:xfrm rot="1836402">
            <a:off x="5326468" y="2962558"/>
            <a:ext cx="717066" cy="316075"/>
          </a:xfrm>
          <a:prstGeom prst="rightArrow">
            <a:avLst>
              <a:gd name="adj1" fmla="val 63793"/>
              <a:gd name="adj2" fmla="val 10172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Tree>
    <p:extLst>
      <p:ext uri="{BB962C8B-B14F-4D97-AF65-F5344CB8AC3E}">
        <p14:creationId xmlns:p14="http://schemas.microsoft.com/office/powerpoint/2010/main" val="14371371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5000"/>
            <a:lum/>
          </a:blip>
          <a:srcRect/>
          <a:stretch>
            <a:fillRect t="-17000" b="-17000"/>
          </a:stretch>
        </a:blipFill>
        <a:effectLst/>
      </p:bgPr>
    </p:bg>
    <p:spTree>
      <p:nvGrpSpPr>
        <p:cNvPr id="1" name=""/>
        <p:cNvGrpSpPr/>
        <p:nvPr/>
      </p:nvGrpSpPr>
      <p:grpSpPr>
        <a:xfrm>
          <a:off x="0" y="0"/>
          <a:ext cx="0" cy="0"/>
          <a:chOff x="0" y="0"/>
          <a:chExt cx="0" cy="0"/>
        </a:xfrm>
      </p:grpSpPr>
      <p:sp>
        <p:nvSpPr>
          <p:cNvPr id="5" name="Naslov 1">
            <a:extLst>
              <a:ext uri="{FF2B5EF4-FFF2-40B4-BE49-F238E27FC236}">
                <a16:creationId xmlns:a16="http://schemas.microsoft.com/office/drawing/2014/main" id="{9D7D3B4C-DD61-4FCC-9AA5-34D5604A3EC2}"/>
              </a:ext>
            </a:extLst>
          </p:cNvPr>
          <p:cNvSpPr>
            <a:spLocks noGrp="1"/>
          </p:cNvSpPr>
          <p:nvPr>
            <p:ph type="title"/>
          </p:nvPr>
        </p:nvSpPr>
        <p:spPr>
          <a:xfrm>
            <a:off x="838200" y="310197"/>
            <a:ext cx="10515600" cy="1325563"/>
          </a:xfrm>
        </p:spPr>
        <p:txBody>
          <a:bodyPr/>
          <a:lstStyle/>
          <a:p>
            <a:r>
              <a:rPr lang="sl-SI" b="1"/>
              <a:t>SKRB ZA DOMAČO PREDELAVO LESA</a:t>
            </a:r>
          </a:p>
        </p:txBody>
      </p:sp>
      <p:sp>
        <p:nvSpPr>
          <p:cNvPr id="6" name="Označba mesta vsebine 2">
            <a:extLst>
              <a:ext uri="{FF2B5EF4-FFF2-40B4-BE49-F238E27FC236}">
                <a16:creationId xmlns:a16="http://schemas.microsoft.com/office/drawing/2014/main" id="{4A68A739-EAC9-475B-AD1F-0E0413795905}"/>
              </a:ext>
            </a:extLst>
          </p:cNvPr>
          <p:cNvSpPr>
            <a:spLocks noGrp="1"/>
          </p:cNvSpPr>
          <p:nvPr>
            <p:ph idx="1"/>
          </p:nvPr>
        </p:nvSpPr>
        <p:spPr>
          <a:xfrm>
            <a:off x="319585" y="1459159"/>
            <a:ext cx="6272284" cy="5100320"/>
          </a:xfrm>
        </p:spPr>
        <p:txBody>
          <a:bodyPr vert="horz" lIns="91440" tIns="45720" rIns="91440" bIns="45720" rtlCol="0" anchor="t">
            <a:normAutofit/>
          </a:bodyPr>
          <a:lstStyle/>
          <a:p>
            <a:pPr algn="just">
              <a:buNone/>
            </a:pPr>
            <a:r>
              <a:rPr lang="sl-SI" sz="2000" dirty="0">
                <a:ea typeface="+mn-lt"/>
                <a:cs typeface="+mn-lt"/>
              </a:rPr>
              <a:t>SiDG je pomemben </a:t>
            </a:r>
            <a:r>
              <a:rPr lang="sl-SI" sz="2000" b="1" dirty="0">
                <a:ea typeface="+mn-lt"/>
                <a:cs typeface="+mn-lt"/>
              </a:rPr>
              <a:t>dobavitelj okroglega lesa v Sloveniji</a:t>
            </a:r>
            <a:r>
              <a:rPr lang="sl-SI" sz="2000" dirty="0">
                <a:ea typeface="+mn-lt"/>
                <a:cs typeface="+mn-lt"/>
              </a:rPr>
              <a:t>, s čimer prispeva k razvoju zelene ekonomije, razvoju podeželja in krožnemu gospodarstvu. </a:t>
            </a:r>
          </a:p>
          <a:p>
            <a:pPr algn="just">
              <a:buNone/>
            </a:pPr>
            <a:endParaRPr lang="sl-SI" sz="2000" dirty="0">
              <a:ea typeface="+mn-lt"/>
              <a:cs typeface="+mn-lt"/>
            </a:endParaRPr>
          </a:p>
          <a:p>
            <a:pPr algn="just">
              <a:buNone/>
            </a:pPr>
            <a:r>
              <a:rPr lang="sl-SI" sz="2000" dirty="0">
                <a:ea typeface="+mn-lt"/>
                <a:cs typeface="+mn-lt"/>
              </a:rPr>
              <a:t>Les skoraj v celoti proda </a:t>
            </a:r>
            <a:r>
              <a:rPr lang="sl-SI" sz="2000" b="1" dirty="0">
                <a:ea typeface="+mn-lt"/>
                <a:cs typeface="+mn-lt"/>
              </a:rPr>
              <a:t>slovenskim predelovalcem lesa </a:t>
            </a:r>
            <a:r>
              <a:rPr lang="sl-SI" sz="2000" dirty="0">
                <a:ea typeface="+mn-lt"/>
                <a:cs typeface="+mn-lt"/>
              </a:rPr>
              <a:t>ali ga predela v hčerinski družbi Snežnik.</a:t>
            </a:r>
          </a:p>
          <a:p>
            <a:pPr algn="just">
              <a:buNone/>
            </a:pPr>
            <a:endParaRPr lang="sl-SI" sz="2000" dirty="0">
              <a:ea typeface="+mn-lt"/>
              <a:cs typeface="+mn-lt"/>
            </a:endParaRPr>
          </a:p>
          <a:p>
            <a:pPr algn="just">
              <a:buNone/>
            </a:pPr>
            <a:r>
              <a:rPr lang="sl-SI" sz="2000" b="1" dirty="0">
                <a:ea typeface="+mn-lt"/>
                <a:cs typeface="+mn-lt"/>
              </a:rPr>
              <a:t>Kupci gozdnih lesnih sortimentov </a:t>
            </a:r>
            <a:r>
              <a:rPr lang="sl-SI" sz="2000" dirty="0">
                <a:ea typeface="+mn-lt"/>
                <a:cs typeface="+mn-lt"/>
              </a:rPr>
              <a:t>od SiDG so: žagarski obrati, tovarne za izdelavo plošč na osnovi lesa, lesene embalaže in parketa, pohištvene tovarne, tesarji, mizarji, rokodelci… Vsi državljani lahko pri SiDG kupijo drva za ogrevanje. </a:t>
            </a:r>
          </a:p>
          <a:p>
            <a:pPr algn="just">
              <a:buNone/>
            </a:pPr>
            <a:endParaRPr lang="sl-SI" sz="2000" dirty="0">
              <a:cs typeface="Calibri"/>
            </a:endParaRPr>
          </a:p>
        </p:txBody>
      </p:sp>
      <p:pic>
        <p:nvPicPr>
          <p:cNvPr id="1026" name="Picture 2">
            <a:extLst>
              <a:ext uri="{FF2B5EF4-FFF2-40B4-BE49-F238E27FC236}">
                <a16:creationId xmlns:a16="http://schemas.microsoft.com/office/drawing/2014/main" id="{A6C7CC4E-FE3B-40BF-9E24-52AD4CF930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39161" y="0"/>
            <a:ext cx="4452839" cy="3348535"/>
          </a:xfrm>
          <a:prstGeom prst="rect">
            <a:avLst/>
          </a:prstGeom>
          <a:noFill/>
          <a:extLst>
            <a:ext uri="{909E8E84-426E-40DD-AFC4-6F175D3DCCD1}">
              <a14:hiddenFill xmlns:a14="http://schemas.microsoft.com/office/drawing/2010/main">
                <a:solidFill>
                  <a:srgbClr val="FFFFFF"/>
                </a:solidFill>
              </a14:hiddenFill>
            </a:ext>
          </a:extLst>
        </p:spPr>
      </p:pic>
      <p:pic>
        <p:nvPicPr>
          <p:cNvPr id="7" name="Slika 6">
            <a:extLst>
              <a:ext uri="{FF2B5EF4-FFF2-40B4-BE49-F238E27FC236}">
                <a16:creationId xmlns:a16="http://schemas.microsoft.com/office/drawing/2014/main" id="{E812E165-1935-40E8-B382-745B04D7A548}"/>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7727287" y="3509465"/>
            <a:ext cx="4464713" cy="3348535"/>
          </a:xfrm>
          <a:prstGeom prst="rect">
            <a:avLst/>
          </a:prstGeom>
        </p:spPr>
      </p:pic>
      <p:pic>
        <p:nvPicPr>
          <p:cNvPr id="8" name="Slika 7">
            <a:extLst>
              <a:ext uri="{FF2B5EF4-FFF2-40B4-BE49-F238E27FC236}">
                <a16:creationId xmlns:a16="http://schemas.microsoft.com/office/drawing/2014/main" id="{8F4CEE66-418F-4CE7-B9E1-2E136598CC60}"/>
              </a:ext>
            </a:extLst>
          </p:cNvPr>
          <p:cNvPicPr/>
          <p:nvPr/>
        </p:nvPicPr>
        <p:blipFill>
          <a:blip r:embed="rId5" cstate="screen">
            <a:extLst>
              <a:ext uri="{28A0092B-C50C-407E-A947-70E740481C1C}">
                <a14:useLocalDpi xmlns:a14="http://schemas.microsoft.com/office/drawing/2010/main" val="0"/>
              </a:ext>
            </a:extLst>
          </a:blip>
          <a:stretch>
            <a:fillRect/>
          </a:stretch>
        </p:blipFill>
        <p:spPr>
          <a:xfrm>
            <a:off x="7751033" y="0"/>
            <a:ext cx="4452839" cy="3348535"/>
          </a:xfrm>
          <a:prstGeom prst="rect">
            <a:avLst/>
          </a:prstGeom>
        </p:spPr>
      </p:pic>
    </p:spTree>
    <p:extLst>
      <p:ext uri="{BB962C8B-B14F-4D97-AF65-F5344CB8AC3E}">
        <p14:creationId xmlns:p14="http://schemas.microsoft.com/office/powerpoint/2010/main" val="7579693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značba mesta vsebine 5">
            <a:hlinkClick r:id="rId2"/>
            <a:extLst>
              <a:ext uri="{FF2B5EF4-FFF2-40B4-BE49-F238E27FC236}">
                <a16:creationId xmlns:a16="http://schemas.microsoft.com/office/drawing/2014/main" id="{04D6E9C3-5B21-408F-A7B1-08814B4E58F8}"/>
              </a:ext>
            </a:extLst>
          </p:cNvPr>
          <p:cNvPicPr>
            <a:picLocks noGrp="1" noChangeAspect="1"/>
          </p:cNvPicPr>
          <p:nvPr>
            <p:ph idx="1"/>
          </p:nvPr>
        </p:nvPicPr>
        <p:blipFill>
          <a:blip r:embed="rId3"/>
          <a:stretch>
            <a:fillRect/>
          </a:stretch>
        </p:blipFill>
        <p:spPr>
          <a:xfrm>
            <a:off x="1120358" y="590550"/>
            <a:ext cx="9951284" cy="5586413"/>
          </a:xfrm>
          <a:prstGeom prst="rect">
            <a:avLst/>
          </a:prstGeom>
        </p:spPr>
      </p:pic>
    </p:spTree>
    <p:extLst>
      <p:ext uri="{BB962C8B-B14F-4D97-AF65-F5344CB8AC3E}">
        <p14:creationId xmlns:p14="http://schemas.microsoft.com/office/powerpoint/2010/main" val="10431647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Slika 5" descr="Slika, ki vsebuje besede drevo, gora, nebo, zunanje&#10;&#10;Opis je samodejno ustvarjen">
            <a:extLst>
              <a:ext uri="{FF2B5EF4-FFF2-40B4-BE49-F238E27FC236}">
                <a16:creationId xmlns:a16="http://schemas.microsoft.com/office/drawing/2014/main" id="{604E1329-8525-4605-A50F-D4C8DC312331}"/>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8443" r="21630"/>
          <a:stretch/>
        </p:blipFill>
        <p:spPr>
          <a:xfrm>
            <a:off x="5797543" y="10"/>
            <a:ext cx="6394152" cy="6857990"/>
          </a:xfrm>
          <a:prstGeom prst="rect">
            <a:avLst/>
          </a:prstGeom>
        </p:spPr>
      </p:pic>
      <p:pic>
        <p:nvPicPr>
          <p:cNvPr id="11" name="Picture 10">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Naslov 1">
            <a:extLst>
              <a:ext uri="{FF2B5EF4-FFF2-40B4-BE49-F238E27FC236}">
                <a16:creationId xmlns:a16="http://schemas.microsoft.com/office/drawing/2014/main" id="{E0E1FF1C-8087-480F-9AD9-FF990EECB0B5}"/>
              </a:ext>
            </a:extLst>
          </p:cNvPr>
          <p:cNvSpPr>
            <a:spLocks noGrp="1"/>
          </p:cNvSpPr>
          <p:nvPr>
            <p:ph type="title"/>
          </p:nvPr>
        </p:nvSpPr>
        <p:spPr>
          <a:xfrm>
            <a:off x="204496" y="223500"/>
            <a:ext cx="5891504" cy="1311664"/>
          </a:xfrm>
        </p:spPr>
        <p:txBody>
          <a:bodyPr>
            <a:normAutofit/>
          </a:bodyPr>
          <a:lstStyle/>
          <a:p>
            <a:r>
              <a:rPr lang="sl-SI" sz="4100" b="1">
                <a:solidFill>
                  <a:srgbClr val="92D050"/>
                </a:solidFill>
                <a:cs typeface="Calibri Light"/>
              </a:rPr>
              <a:t>RAZPOLAGANJE Z DRŽAVNIMI GOZDOVI</a:t>
            </a:r>
            <a:endParaRPr lang="sl-SI" sz="4100" b="1">
              <a:solidFill>
                <a:srgbClr val="92D050"/>
              </a:solidFill>
            </a:endParaRPr>
          </a:p>
        </p:txBody>
      </p:sp>
      <p:sp>
        <p:nvSpPr>
          <p:cNvPr id="3" name="Označba mesta vsebine 2">
            <a:extLst>
              <a:ext uri="{FF2B5EF4-FFF2-40B4-BE49-F238E27FC236}">
                <a16:creationId xmlns:a16="http://schemas.microsoft.com/office/drawing/2014/main" id="{C968423B-F1DD-4F0F-9986-5027EB96A530}"/>
              </a:ext>
            </a:extLst>
          </p:cNvPr>
          <p:cNvSpPr>
            <a:spLocks noGrp="1"/>
          </p:cNvSpPr>
          <p:nvPr>
            <p:ph idx="1"/>
          </p:nvPr>
        </p:nvSpPr>
        <p:spPr>
          <a:xfrm>
            <a:off x="395564" y="1758653"/>
            <a:ext cx="5541212" cy="4492021"/>
          </a:xfrm>
        </p:spPr>
        <p:txBody>
          <a:bodyPr vert="horz" lIns="91440" tIns="45720" rIns="91440" bIns="45720" rtlCol="0" anchor="ctr">
            <a:normAutofit/>
          </a:bodyPr>
          <a:lstStyle/>
          <a:p>
            <a:pPr>
              <a:buNone/>
            </a:pPr>
            <a:r>
              <a:rPr lang="sl-SI" sz="1800" dirty="0">
                <a:solidFill>
                  <a:srgbClr val="000000"/>
                </a:solidFill>
                <a:ea typeface="+mn-lt"/>
                <a:cs typeface="+mn-lt"/>
              </a:rPr>
              <a:t>Država je SiDG zaupala tudi skrb za </a:t>
            </a:r>
            <a:r>
              <a:rPr lang="sl-SI" sz="1800" b="1" dirty="0">
                <a:solidFill>
                  <a:srgbClr val="000000"/>
                </a:solidFill>
                <a:ea typeface="+mn-lt"/>
                <a:cs typeface="+mn-lt"/>
              </a:rPr>
              <a:t>lastniško urejanje gozdnih parcel </a:t>
            </a:r>
            <a:r>
              <a:rPr lang="sl-SI" sz="1800" dirty="0">
                <a:solidFill>
                  <a:srgbClr val="000000"/>
                </a:solidFill>
                <a:ea typeface="+mn-lt"/>
                <a:cs typeface="+mn-lt"/>
              </a:rPr>
              <a:t>v lasti Republike Slovenije: </a:t>
            </a:r>
          </a:p>
          <a:p>
            <a:pPr>
              <a:buNone/>
            </a:pPr>
            <a:endParaRPr lang="sl-SI" sz="1800" dirty="0">
              <a:solidFill>
                <a:srgbClr val="000000"/>
              </a:solidFill>
              <a:ea typeface="+mn-lt"/>
              <a:cs typeface="+mn-lt"/>
            </a:endParaRPr>
          </a:p>
          <a:p>
            <a:pPr>
              <a:buFont typeface="Wingdings" panose="05000000000000000000" pitchFamily="2" charset="2"/>
              <a:buChar char="q"/>
            </a:pPr>
            <a:r>
              <a:rPr lang="sl-SI" sz="1800" dirty="0">
                <a:solidFill>
                  <a:srgbClr val="000000"/>
                </a:solidFill>
                <a:ea typeface="+mn-lt"/>
                <a:cs typeface="+mn-lt"/>
              </a:rPr>
              <a:t>SiDG za državo </a:t>
            </a:r>
            <a:r>
              <a:rPr lang="sl-SI" sz="1800" b="1" dirty="0">
                <a:solidFill>
                  <a:srgbClr val="000000"/>
                </a:solidFill>
                <a:ea typeface="+mn-lt"/>
                <a:cs typeface="+mn-lt"/>
              </a:rPr>
              <a:t>odkupuje gozdove. </a:t>
            </a:r>
            <a:r>
              <a:rPr lang="sl-SI" sz="1800" dirty="0">
                <a:solidFill>
                  <a:srgbClr val="000000"/>
                </a:solidFill>
                <a:ea typeface="+mn-lt"/>
                <a:cs typeface="+mn-lt"/>
              </a:rPr>
              <a:t>Povečevanje površine državnih gozdov je eden od strateških ciljev poslovanja SiDG. Prednostno odkupuje gozdove v obmejnem ali varovalnem pasu in gozdove s posebnim namenom, kot so gozdni rezervati in varovalni gozdovi.</a:t>
            </a:r>
          </a:p>
          <a:p>
            <a:pPr marL="0" indent="0">
              <a:buNone/>
            </a:pPr>
            <a:endParaRPr lang="sl-SI" sz="1800" dirty="0">
              <a:solidFill>
                <a:srgbClr val="000000"/>
              </a:solidFill>
              <a:ea typeface="+mn-lt"/>
              <a:cs typeface="+mn-lt"/>
            </a:endParaRPr>
          </a:p>
          <a:p>
            <a:pPr>
              <a:buFont typeface="Wingdings" panose="05000000000000000000" pitchFamily="2" charset="2"/>
              <a:buChar char="q"/>
            </a:pPr>
            <a:r>
              <a:rPr lang="sl-SI" sz="1800" b="1" dirty="0">
                <a:solidFill>
                  <a:srgbClr val="000000"/>
                </a:solidFill>
                <a:ea typeface="+mn-lt"/>
                <a:cs typeface="+mn-lt"/>
              </a:rPr>
              <a:t>Razpolaganje z državnimi gozdovi </a:t>
            </a:r>
            <a:r>
              <a:rPr lang="sl-SI" sz="1800" dirty="0">
                <a:solidFill>
                  <a:srgbClr val="000000"/>
                </a:solidFill>
                <a:ea typeface="+mn-lt"/>
                <a:cs typeface="+mn-lt"/>
              </a:rPr>
              <a:t>obsega</a:t>
            </a:r>
            <a:r>
              <a:rPr lang="sl-SI" sz="1800" b="1" dirty="0">
                <a:solidFill>
                  <a:srgbClr val="000000"/>
                </a:solidFill>
                <a:ea typeface="+mn-lt"/>
                <a:cs typeface="+mn-lt"/>
              </a:rPr>
              <a:t> </a:t>
            </a:r>
            <a:r>
              <a:rPr lang="sl-SI" sz="1800" dirty="0">
                <a:solidFill>
                  <a:srgbClr val="000000"/>
                </a:solidFill>
                <a:ea typeface="+mn-lt"/>
                <a:cs typeface="+mn-lt"/>
              </a:rPr>
              <a:t>prodajo gozdov, menjave gozdov in ostale posle upravljanja z nepremičninami.</a:t>
            </a:r>
          </a:p>
          <a:p>
            <a:pPr>
              <a:buNone/>
            </a:pPr>
            <a:endParaRPr lang="sl-SI" sz="1400" dirty="0">
              <a:solidFill>
                <a:srgbClr val="000000"/>
              </a:solidFill>
              <a:ea typeface="+mn-lt"/>
              <a:cs typeface="+mn-lt"/>
            </a:endParaRPr>
          </a:p>
        </p:txBody>
      </p:sp>
    </p:spTree>
    <p:extLst>
      <p:ext uri="{BB962C8B-B14F-4D97-AF65-F5344CB8AC3E}">
        <p14:creationId xmlns:p14="http://schemas.microsoft.com/office/powerpoint/2010/main" val="39780647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09C509D2-0C1A-47B8-89C1-D3AB17D452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slov 1">
            <a:extLst>
              <a:ext uri="{FF2B5EF4-FFF2-40B4-BE49-F238E27FC236}">
                <a16:creationId xmlns:a16="http://schemas.microsoft.com/office/drawing/2014/main" id="{E0E1FF1C-8087-480F-9AD9-FF990EECB0B5}"/>
              </a:ext>
            </a:extLst>
          </p:cNvPr>
          <p:cNvSpPr>
            <a:spLocks noGrp="1"/>
          </p:cNvSpPr>
          <p:nvPr>
            <p:ph type="title"/>
          </p:nvPr>
        </p:nvSpPr>
        <p:spPr>
          <a:xfrm>
            <a:off x="6600264" y="306997"/>
            <a:ext cx="4753535" cy="885247"/>
          </a:xfrm>
        </p:spPr>
        <p:txBody>
          <a:bodyPr>
            <a:normAutofit/>
          </a:bodyPr>
          <a:lstStyle/>
          <a:p>
            <a:r>
              <a:rPr lang="sl-SI" sz="4000" b="1" dirty="0">
                <a:solidFill>
                  <a:srgbClr val="92D050"/>
                </a:solidFill>
                <a:cs typeface="Calibri Light"/>
              </a:rPr>
              <a:t>GOZDARJI V SiDG</a:t>
            </a:r>
            <a:endParaRPr lang="sl-SI" sz="4000" b="1" dirty="0">
              <a:solidFill>
                <a:srgbClr val="92D050"/>
              </a:solidFill>
            </a:endParaRPr>
          </a:p>
        </p:txBody>
      </p:sp>
      <p:pic>
        <p:nvPicPr>
          <p:cNvPr id="6" name="Slika 5" descr="Slika, ki vsebuje besede drevo, zunanje, kopač&#10;&#10;Opis je samodejno ustvarjen">
            <a:extLst>
              <a:ext uri="{FF2B5EF4-FFF2-40B4-BE49-F238E27FC236}">
                <a16:creationId xmlns:a16="http://schemas.microsoft.com/office/drawing/2014/main" id="{900F3075-627B-4045-A380-41F12BEFE8C8}"/>
              </a:ext>
            </a:extLst>
          </p:cNvPr>
          <p:cNvPicPr>
            <a:picLocks noChangeAspect="1"/>
          </p:cNvPicPr>
          <p:nvPr/>
        </p:nvPicPr>
        <p:blipFill rotWithShape="1">
          <a:blip r:embed="rId2">
            <a:extLst>
              <a:ext uri="{28A0092B-C50C-407E-A947-70E740481C1C}">
                <a14:useLocalDpi xmlns:a14="http://schemas.microsoft.com/office/drawing/2010/main" val="0"/>
              </a:ext>
            </a:extLst>
          </a:blip>
          <a:srcRect t="10236" r="-2" b="6440"/>
          <a:stretch/>
        </p:blipFill>
        <p:spPr>
          <a:xfrm>
            <a:off x="-4642" y="10"/>
            <a:ext cx="3006061" cy="3339639"/>
          </a:xfrm>
          <a:prstGeom prst="rect">
            <a:avLst/>
          </a:prstGeom>
        </p:spPr>
      </p:pic>
      <p:pic>
        <p:nvPicPr>
          <p:cNvPr id="1026" name="Picture 2" descr="Slika, ki vsebuje besede drevo, zunanje, les, gozd&#10;&#10;Opis je samodejno ustvarjen">
            <a:extLst>
              <a:ext uri="{FF2B5EF4-FFF2-40B4-BE49-F238E27FC236}">
                <a16:creationId xmlns:a16="http://schemas.microsoft.com/office/drawing/2014/main" id="{D6F56F0A-3E0E-4AA4-9345-E062AE0503D1}"/>
              </a:ext>
            </a:extLst>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l="15945" r="312" b="-3"/>
          <a:stretch/>
        </p:blipFill>
        <p:spPr bwMode="auto">
          <a:xfrm rot="5400000">
            <a:off x="3023787" y="174280"/>
            <a:ext cx="3339649" cy="29910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lika, ki vsebuje besede drevo, zunanje, tovornjak, kmetijski stroj&#10;&#10;Opis je samodejno ustvarjen">
            <a:extLst>
              <a:ext uri="{FF2B5EF4-FFF2-40B4-BE49-F238E27FC236}">
                <a16:creationId xmlns:a16="http://schemas.microsoft.com/office/drawing/2014/main" id="{711F0C05-C32B-4773-9E83-1E1A3361AE7F}"/>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t="7253" r="1" b="20802"/>
          <a:stretch/>
        </p:blipFill>
        <p:spPr bwMode="auto">
          <a:xfrm>
            <a:off x="-2" y="3518351"/>
            <a:ext cx="6189158" cy="3339649"/>
          </a:xfrm>
          <a:prstGeom prst="rect">
            <a:avLst/>
          </a:prstGeom>
          <a:noFill/>
          <a:extLst>
            <a:ext uri="{909E8E84-426E-40DD-AFC4-6F175D3DCCD1}">
              <a14:hiddenFill xmlns:a14="http://schemas.microsoft.com/office/drawing/2010/main">
                <a:solidFill>
                  <a:srgbClr val="FFFFFF"/>
                </a:solidFill>
              </a14:hiddenFill>
            </a:ext>
          </a:extLst>
        </p:spPr>
      </p:pic>
      <p:sp>
        <p:nvSpPr>
          <p:cNvPr id="3" name="Označba mesta vsebine 2">
            <a:extLst>
              <a:ext uri="{FF2B5EF4-FFF2-40B4-BE49-F238E27FC236}">
                <a16:creationId xmlns:a16="http://schemas.microsoft.com/office/drawing/2014/main" id="{C968423B-F1DD-4F0F-9986-5027EB96A530}"/>
              </a:ext>
            </a:extLst>
          </p:cNvPr>
          <p:cNvSpPr>
            <a:spLocks noGrp="1"/>
          </p:cNvSpPr>
          <p:nvPr>
            <p:ph idx="1"/>
          </p:nvPr>
        </p:nvSpPr>
        <p:spPr>
          <a:xfrm>
            <a:off x="6600265" y="1192244"/>
            <a:ext cx="4753534" cy="5489910"/>
          </a:xfrm>
        </p:spPr>
        <p:txBody>
          <a:bodyPr vert="horz" lIns="91440" tIns="45720" rIns="91440" bIns="45720" rtlCol="0">
            <a:normAutofit/>
          </a:bodyPr>
          <a:lstStyle/>
          <a:p>
            <a:pPr>
              <a:buNone/>
            </a:pPr>
            <a:r>
              <a:rPr lang="sl-SI" sz="1600" b="1" dirty="0">
                <a:cs typeface="Calibri"/>
              </a:rPr>
              <a:t>Sekači</a:t>
            </a:r>
            <a:r>
              <a:rPr lang="sl-SI" sz="1600" dirty="0">
                <a:cs typeface="Calibri"/>
              </a:rPr>
              <a:t> in </a:t>
            </a:r>
            <a:r>
              <a:rPr lang="sl-SI" sz="1600" b="1" dirty="0">
                <a:cs typeface="Calibri"/>
              </a:rPr>
              <a:t>traktoristi </a:t>
            </a:r>
            <a:r>
              <a:rPr lang="sl-SI" sz="1600" dirty="0">
                <a:cs typeface="Calibri"/>
              </a:rPr>
              <a:t>podirajo drevesa, jih klestijo in pripravijo za nadaljnjo uporabo. Imeti morajo ustrezno izobrazbo ali tečaj za sekača oz. traktorista. Prepoznamo jih po oblačilih z odsevnimi trakovi in čelado, ki ima mrežasti vizir za zaščito obraza in glušnike za zaščito ušes. Njihovo osnovno orodje je motorna žaga in gozdarski traktor,  ki jim pomaga pri delu.</a:t>
            </a:r>
          </a:p>
          <a:p>
            <a:pPr>
              <a:buNone/>
            </a:pPr>
            <a:r>
              <a:rPr lang="sl-SI" sz="1600" dirty="0">
                <a:cs typeface="Calibri"/>
              </a:rPr>
              <a:t>Z razvojem mehanizacije se je v gozdarstvu oblikoval nov poklic -  </a:t>
            </a:r>
            <a:r>
              <a:rPr lang="sl-SI" sz="1600" b="1" dirty="0">
                <a:cs typeface="Calibri"/>
              </a:rPr>
              <a:t>strojnik</a:t>
            </a:r>
            <a:r>
              <a:rPr lang="sl-SI" sz="1600" dirty="0">
                <a:cs typeface="Calibri"/>
              </a:rPr>
              <a:t>. Ta mora poleg poznavanja klasične sečnje in spravila obvladati tudi upravljanje z zahtevno mehanizacijo, kot je stroj za sečnjo, zgibni </a:t>
            </a:r>
            <a:r>
              <a:rPr lang="sl-SI" sz="1600" dirty="0" err="1">
                <a:cs typeface="Calibri"/>
              </a:rPr>
              <a:t>polprikoličar</a:t>
            </a:r>
            <a:r>
              <a:rPr lang="sl-SI" sz="1600" dirty="0">
                <a:cs typeface="Calibri"/>
              </a:rPr>
              <a:t> ali gozdarska žičnica.</a:t>
            </a:r>
          </a:p>
          <a:p>
            <a:pPr>
              <a:buNone/>
            </a:pPr>
            <a:r>
              <a:rPr lang="sl-SI" sz="1600" b="1" dirty="0">
                <a:cs typeface="Calibri"/>
              </a:rPr>
              <a:t>Vodje gozdnih obratov </a:t>
            </a:r>
            <a:r>
              <a:rPr lang="sl-SI" sz="1600" dirty="0">
                <a:cs typeface="Calibri"/>
              </a:rPr>
              <a:t>in </a:t>
            </a:r>
            <a:r>
              <a:rPr lang="sl-SI" sz="1600" b="1" dirty="0">
                <a:cs typeface="Calibri"/>
              </a:rPr>
              <a:t>odpremniki gozdnih lesnih sortimentov </a:t>
            </a:r>
            <a:r>
              <a:rPr lang="sl-SI" sz="1600" dirty="0">
                <a:cs typeface="Calibri"/>
              </a:rPr>
              <a:t>skrbijo za gozd in organizirajo vsa potrebna gozdna dela. Dogovarjajo se z javno gozdarsko službo (ZGS) za izvedbo gozdnih del, z izvajalci sečnje in spravila lesa se dogovorijo za izvedbo del, na koncu pa poskrbijo še za organizacijo prevoza do kupcev lesa. Skrbijo tudi za varstvena dela v gozdu, organizirajo sadnjo dreves…</a:t>
            </a:r>
          </a:p>
        </p:txBody>
      </p:sp>
    </p:spTree>
    <p:extLst>
      <p:ext uri="{BB962C8B-B14F-4D97-AF65-F5344CB8AC3E}">
        <p14:creationId xmlns:p14="http://schemas.microsoft.com/office/powerpoint/2010/main" val="19887985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značba mesta vsebine 4">
            <a:hlinkClick r:id="rId2"/>
            <a:extLst>
              <a:ext uri="{FF2B5EF4-FFF2-40B4-BE49-F238E27FC236}">
                <a16:creationId xmlns:a16="http://schemas.microsoft.com/office/drawing/2014/main" id="{FF8A2473-F377-4DC4-8EE2-725AA9F31FF2}"/>
              </a:ext>
            </a:extLst>
          </p:cNvPr>
          <p:cNvPicPr>
            <a:picLocks noGrp="1" noChangeAspect="1"/>
          </p:cNvPicPr>
          <p:nvPr>
            <p:ph idx="1"/>
          </p:nvPr>
        </p:nvPicPr>
        <p:blipFill>
          <a:blip r:embed="rId3"/>
          <a:stretch>
            <a:fillRect/>
          </a:stretch>
        </p:blipFill>
        <p:spPr>
          <a:xfrm>
            <a:off x="1180788" y="674688"/>
            <a:ext cx="9830424" cy="5502275"/>
          </a:xfrm>
          <a:prstGeom prst="rect">
            <a:avLst/>
          </a:prstGeom>
        </p:spPr>
      </p:pic>
    </p:spTree>
    <p:extLst>
      <p:ext uri="{BB962C8B-B14F-4D97-AF65-F5344CB8AC3E}">
        <p14:creationId xmlns:p14="http://schemas.microsoft.com/office/powerpoint/2010/main" val="30495570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značba mesta vsebine 4">
            <a:hlinkClick r:id="rId2"/>
            <a:extLst>
              <a:ext uri="{FF2B5EF4-FFF2-40B4-BE49-F238E27FC236}">
                <a16:creationId xmlns:a16="http://schemas.microsoft.com/office/drawing/2014/main" id="{571BFEC3-367B-4DD4-B5DE-7F35A4A7425B}"/>
              </a:ext>
            </a:extLst>
          </p:cNvPr>
          <p:cNvPicPr>
            <a:picLocks noGrp="1" noChangeAspect="1"/>
          </p:cNvPicPr>
          <p:nvPr>
            <p:ph idx="1"/>
          </p:nvPr>
        </p:nvPicPr>
        <p:blipFill>
          <a:blip r:embed="rId3"/>
          <a:stretch>
            <a:fillRect/>
          </a:stretch>
        </p:blipFill>
        <p:spPr>
          <a:xfrm>
            <a:off x="1192299" y="674688"/>
            <a:ext cx="9807402" cy="5502275"/>
          </a:xfrm>
          <a:prstGeom prst="rect">
            <a:avLst/>
          </a:prstGeom>
        </p:spPr>
      </p:pic>
    </p:spTree>
    <p:extLst>
      <p:ext uri="{BB962C8B-B14F-4D97-AF65-F5344CB8AC3E}">
        <p14:creationId xmlns:p14="http://schemas.microsoft.com/office/powerpoint/2010/main" val="14041628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slov 1">
            <a:extLst>
              <a:ext uri="{FF2B5EF4-FFF2-40B4-BE49-F238E27FC236}">
                <a16:creationId xmlns:a16="http://schemas.microsoft.com/office/drawing/2014/main" id="{E0E1FF1C-8087-480F-9AD9-FF990EECB0B5}"/>
              </a:ext>
            </a:extLst>
          </p:cNvPr>
          <p:cNvSpPr>
            <a:spLocks noGrp="1"/>
          </p:cNvSpPr>
          <p:nvPr>
            <p:ph type="title"/>
          </p:nvPr>
        </p:nvSpPr>
        <p:spPr>
          <a:xfrm>
            <a:off x="838201" y="365125"/>
            <a:ext cx="3816095" cy="1938076"/>
          </a:xfrm>
        </p:spPr>
        <p:txBody>
          <a:bodyPr>
            <a:normAutofit/>
          </a:bodyPr>
          <a:lstStyle/>
          <a:p>
            <a:r>
              <a:rPr lang="sl-SI" b="1" dirty="0">
                <a:solidFill>
                  <a:srgbClr val="92D050"/>
                </a:solidFill>
                <a:cs typeface="Calibri Light"/>
              </a:rPr>
              <a:t>GOZDNA PROIZVODNJA</a:t>
            </a:r>
            <a:endParaRPr lang="sl-SI" b="1" dirty="0">
              <a:solidFill>
                <a:srgbClr val="92D050"/>
              </a:solidFill>
            </a:endParaRPr>
          </a:p>
        </p:txBody>
      </p:sp>
      <p:sp>
        <p:nvSpPr>
          <p:cNvPr id="3" name="Označba mesta vsebine 2">
            <a:extLst>
              <a:ext uri="{FF2B5EF4-FFF2-40B4-BE49-F238E27FC236}">
                <a16:creationId xmlns:a16="http://schemas.microsoft.com/office/drawing/2014/main" id="{C968423B-F1DD-4F0F-9986-5027EB96A530}"/>
              </a:ext>
            </a:extLst>
          </p:cNvPr>
          <p:cNvSpPr>
            <a:spLocks noGrp="1"/>
          </p:cNvSpPr>
          <p:nvPr>
            <p:ph idx="1"/>
          </p:nvPr>
        </p:nvSpPr>
        <p:spPr>
          <a:xfrm>
            <a:off x="838201" y="2303201"/>
            <a:ext cx="3816096" cy="4189674"/>
          </a:xfrm>
        </p:spPr>
        <p:txBody>
          <a:bodyPr vert="horz" lIns="91440" tIns="45720" rIns="91440" bIns="45720" rtlCol="0">
            <a:normAutofit lnSpcReduction="10000"/>
          </a:bodyPr>
          <a:lstStyle/>
          <a:p>
            <a:pPr>
              <a:buNone/>
            </a:pPr>
            <a:r>
              <a:rPr lang="sl-SI" sz="2000" dirty="0">
                <a:cs typeface="Calibri"/>
              </a:rPr>
              <a:t>SiDG je podjetje z največjim obsegom gozdne proizvodnje v Republiki Slovenije. </a:t>
            </a:r>
          </a:p>
          <a:p>
            <a:pPr>
              <a:buNone/>
            </a:pPr>
            <a:r>
              <a:rPr lang="sl-SI" sz="2000" dirty="0">
                <a:cs typeface="Calibri"/>
              </a:rPr>
              <a:t>Gozdna proizvodnja obsega </a:t>
            </a:r>
            <a:r>
              <a:rPr lang="sl-SI" sz="2000" b="1" dirty="0">
                <a:cs typeface="Calibri"/>
              </a:rPr>
              <a:t>sečnjo</a:t>
            </a:r>
            <a:r>
              <a:rPr lang="sl-SI" sz="2000" dirty="0">
                <a:cs typeface="Calibri"/>
              </a:rPr>
              <a:t>, </a:t>
            </a:r>
            <a:r>
              <a:rPr lang="sl-SI" sz="2000" b="1" dirty="0">
                <a:cs typeface="Calibri"/>
              </a:rPr>
              <a:t>spravilo lesa</a:t>
            </a:r>
            <a:r>
              <a:rPr lang="sl-SI" sz="2000" dirty="0">
                <a:cs typeface="Calibri"/>
              </a:rPr>
              <a:t> ter </a:t>
            </a:r>
            <a:r>
              <a:rPr lang="sl-SI" sz="2000" b="1" dirty="0">
                <a:cs typeface="Calibri"/>
              </a:rPr>
              <a:t>transport lesa. </a:t>
            </a:r>
          </a:p>
          <a:p>
            <a:pPr>
              <a:buNone/>
            </a:pPr>
            <a:r>
              <a:rPr lang="sl-SI" sz="2000" dirty="0">
                <a:cs typeface="Calibri"/>
              </a:rPr>
              <a:t>SiDG</a:t>
            </a:r>
            <a:r>
              <a:rPr lang="sl-SI" sz="2000" b="1" dirty="0">
                <a:cs typeface="Calibri"/>
              </a:rPr>
              <a:t> </a:t>
            </a:r>
            <a:r>
              <a:rPr lang="sl-SI" sz="2000" dirty="0">
                <a:cs typeface="Calibri"/>
              </a:rPr>
              <a:t>jo s svojimi zmogljivostmi izvaja v obsegu do 20 % letnih potreb, ostalo opravijo zunanji pogodbeni izvajalci.</a:t>
            </a:r>
          </a:p>
          <a:p>
            <a:pPr>
              <a:buNone/>
            </a:pPr>
            <a:r>
              <a:rPr lang="sl-SI" sz="2000" dirty="0">
                <a:cs typeface="Calibri"/>
              </a:rPr>
              <a:t>Dela v gozdovih sodijo med najzahtevnejša in najnevarnejša. Zato jih lahko izvajajo samo za to usposobljeni delavci z ustrezno izobrazbo.</a:t>
            </a:r>
          </a:p>
        </p:txBody>
      </p:sp>
      <p:pic>
        <p:nvPicPr>
          <p:cNvPr id="6" name="Slika 5" descr="Slika, ki vsebuje besede drevo, zunanje, zelena, gozd&#10;&#10;Opis je samodejno ustvarjen">
            <a:extLst>
              <a:ext uri="{FF2B5EF4-FFF2-40B4-BE49-F238E27FC236}">
                <a16:creationId xmlns:a16="http://schemas.microsoft.com/office/drawing/2014/main" id="{5E78C240-508A-4509-A14B-E590472C79EE}"/>
              </a:ext>
            </a:extLst>
          </p:cNvPr>
          <p:cNvPicPr>
            <a:picLocks noChangeAspect="1"/>
          </p:cNvPicPr>
          <p:nvPr/>
        </p:nvPicPr>
        <p:blipFill rotWithShape="1">
          <a:blip r:embed="rId2">
            <a:extLst>
              <a:ext uri="{28A0092B-C50C-407E-A947-70E740481C1C}">
                <a14:useLocalDpi xmlns:a14="http://schemas.microsoft.com/office/drawing/2010/main" val="0"/>
              </a:ext>
            </a:extLst>
          </a:blip>
          <a:srcRect t="9614" r="-1" b="22794"/>
          <a:stretch/>
        </p:blipFill>
        <p:spPr>
          <a:xfrm>
            <a:off x="4904316" y="-4"/>
            <a:ext cx="7287684"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p:spPr>
      </p:pic>
      <p:pic>
        <p:nvPicPr>
          <p:cNvPr id="12" name="Slika 11" descr="Slika, ki vsebuje besede drevo, zunanje, rumeno, trava&#10;&#10;Opis je samodejno ustvarjen">
            <a:extLst>
              <a:ext uri="{FF2B5EF4-FFF2-40B4-BE49-F238E27FC236}">
                <a16:creationId xmlns:a16="http://schemas.microsoft.com/office/drawing/2014/main" id="{EEEC27B0-3EF5-421B-8E3D-54CBF0AC31CA}"/>
              </a:ext>
            </a:extLst>
          </p:cNvPr>
          <p:cNvPicPr>
            <a:picLocks noChangeAspect="1"/>
          </p:cNvPicPr>
          <p:nvPr/>
        </p:nvPicPr>
        <p:blipFill rotWithShape="1">
          <a:blip r:embed="rId3">
            <a:extLst>
              <a:ext uri="{28A0092B-C50C-407E-A947-70E740481C1C}">
                <a14:useLocalDpi xmlns:a14="http://schemas.microsoft.com/office/drawing/2010/main" val="0"/>
              </a:ext>
            </a:extLst>
          </a:blip>
          <a:srcRect t="3752" b="34998"/>
          <a:stretch/>
        </p:blipFill>
        <p:spPr>
          <a:xfrm>
            <a:off x="4726728" y="3802961"/>
            <a:ext cx="7472381"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spTree>
    <p:extLst>
      <p:ext uri="{BB962C8B-B14F-4D97-AF65-F5344CB8AC3E}">
        <p14:creationId xmlns:p14="http://schemas.microsoft.com/office/powerpoint/2010/main" val="2347048273"/>
      </p:ext>
    </p:extLst>
  </p:cSld>
  <p:clrMapOvr>
    <a:masterClrMapping/>
  </p:clrMapOvr>
</p:sld>
</file>

<file path=ppt/theme/theme1.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isarna">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CCDDC0E4096F04FB76B39E97A634270" ma:contentTypeVersion="11" ma:contentTypeDescription="Create a new document." ma:contentTypeScope="" ma:versionID="f061dac48fa44474572c47d8bf4e4280">
  <xsd:schema xmlns:xsd="http://www.w3.org/2001/XMLSchema" xmlns:xs="http://www.w3.org/2001/XMLSchema" xmlns:p="http://schemas.microsoft.com/office/2006/metadata/properties" xmlns:ns3="00e661a1-8fb1-4405-b5eb-aa0673be52be" xmlns:ns4="7cf2f741-7442-4074-b91b-bfe03c33bc14" targetNamespace="http://schemas.microsoft.com/office/2006/metadata/properties" ma:root="true" ma:fieldsID="b534098e4e5172b22507d2d4bfcdd4f0" ns3:_="" ns4:_="">
    <xsd:import namespace="00e661a1-8fb1-4405-b5eb-aa0673be52be"/>
    <xsd:import namespace="7cf2f741-7442-4074-b91b-bfe03c33bc14"/>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0e661a1-8fb1-4405-b5eb-aa0673be52b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cf2f741-7442-4074-b91b-bfe03c33bc1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BD16AED-F567-47AB-869C-9D468D0A81D2}">
  <ds:schemaRefs>
    <ds:schemaRef ds:uri="http://schemas.microsoft.com/sharepoint/v3/contenttype/forms"/>
  </ds:schemaRefs>
</ds:datastoreItem>
</file>

<file path=customXml/itemProps2.xml><?xml version="1.0" encoding="utf-8"?>
<ds:datastoreItem xmlns:ds="http://schemas.openxmlformats.org/officeDocument/2006/customXml" ds:itemID="{4D1132C4-9059-4286-9565-2B380C494FB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0e661a1-8fb1-4405-b5eb-aa0673be52be"/>
    <ds:schemaRef ds:uri="7cf2f741-7442-4074-b91b-bfe03c33bc1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55F0E26-15C8-4249-AC44-3F73BB7CFE93}">
  <ds:schemaRefs>
    <ds:schemaRef ds:uri="http://schemas.microsoft.com/office/infopath/2007/PartnerControls"/>
    <ds:schemaRef ds:uri="http://purl.org/dc/terms/"/>
    <ds:schemaRef ds:uri="00e661a1-8fb1-4405-b5eb-aa0673be52be"/>
    <ds:schemaRef ds:uri="7cf2f741-7442-4074-b91b-bfe03c33bc14"/>
    <ds:schemaRef ds:uri="http://schemas.microsoft.com/office/2006/metadata/properties"/>
    <ds:schemaRef ds:uri="http://www.w3.org/XML/1998/namespace"/>
    <ds:schemaRef ds:uri="http://purl.org/dc/dcmitype/"/>
    <ds:schemaRef ds:uri="http://purl.org/dc/elements/1.1/"/>
    <ds:schemaRef ds:uri="http://schemas.microsoft.com/office/2006/documentManagement/type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otalTime>19</TotalTime>
  <Words>1479</Words>
  <Application>Microsoft Office PowerPoint</Application>
  <PresentationFormat>Širokozaslonsko</PresentationFormat>
  <Paragraphs>96</Paragraphs>
  <Slides>18</Slides>
  <Notes>0</Notes>
  <HiddenSlides>0</HiddenSlides>
  <MMClips>0</MMClips>
  <ScaleCrop>false</ScaleCrop>
  <HeadingPairs>
    <vt:vector size="6" baseType="variant">
      <vt:variant>
        <vt:lpstr>Uporabljene pisave</vt:lpstr>
      </vt:variant>
      <vt:variant>
        <vt:i4>4</vt:i4>
      </vt:variant>
      <vt:variant>
        <vt:lpstr>Tema</vt:lpstr>
      </vt:variant>
      <vt:variant>
        <vt:i4>1</vt:i4>
      </vt:variant>
      <vt:variant>
        <vt:lpstr>Naslovi diapozitivov</vt:lpstr>
      </vt:variant>
      <vt:variant>
        <vt:i4>18</vt:i4>
      </vt:variant>
    </vt:vector>
  </HeadingPairs>
  <TitlesOfParts>
    <vt:vector size="23" baseType="lpstr">
      <vt:lpstr>Arial</vt:lpstr>
      <vt:lpstr>Calibri</vt:lpstr>
      <vt:lpstr>Calibri Light</vt:lpstr>
      <vt:lpstr>Wingdings</vt:lpstr>
      <vt:lpstr>Officeova tema</vt:lpstr>
      <vt:lpstr>DRŽAVNI GOZDOVI</vt:lpstr>
      <vt:lpstr>GOSPODARJENJE Z DRŽAVNIMI GOZDOVI</vt:lpstr>
      <vt:lpstr>SKRB ZA DOMAČO PREDELAVO LESA</vt:lpstr>
      <vt:lpstr>PowerPointova predstavitev</vt:lpstr>
      <vt:lpstr>RAZPOLAGANJE Z DRŽAVNIMI GOZDOVI</vt:lpstr>
      <vt:lpstr>GOZDARJI V SiDG</vt:lpstr>
      <vt:lpstr>PowerPointova predstavitev</vt:lpstr>
      <vt:lpstr>PowerPointova predstavitev</vt:lpstr>
      <vt:lpstr>GOZDNA PROIZVODNJA</vt:lpstr>
      <vt:lpstr>POSEK LESA</vt:lpstr>
      <vt:lpstr>SPRAVILO LESA</vt:lpstr>
      <vt:lpstr> GOZDNO GRADBENIŠTVO  </vt:lpstr>
      <vt:lpstr>GOJITVENA IN VARSTVENA DELA</vt:lpstr>
      <vt:lpstr>CERTIFICIRANJE GOZDOV</vt:lpstr>
      <vt:lpstr>KAKO PREPOZNATI CERTIFICIRAN IZDELEK</vt:lpstr>
      <vt:lpstr>EKOLOŠKE FUNKCIJE V DRŽAVNIH GOZDOVIH</vt:lpstr>
      <vt:lpstr>SOCIALNE FUNKCIJE V DRŽAVNIH GOZDOVIH</vt:lpstr>
      <vt:lpstr>GOZDNA PEDAGOGIKA NA SiDG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DRŽAVNI GOZDOVI</dc:title>
  <dc:creator>mag. Katarina Stanonik Roter</dc:creator>
  <cp:lastModifiedBy>Luka Levstek</cp:lastModifiedBy>
  <cp:revision>6</cp:revision>
  <cp:lastPrinted>1601-01-01T00:00:00Z</cp:lastPrinted>
  <dcterms:created xsi:type="dcterms:W3CDTF">2021-01-11T13:17:14Z</dcterms:created>
  <dcterms:modified xsi:type="dcterms:W3CDTF">2021-03-23T09:13:49Z</dcterms:modified>
</cp:coreProperties>
</file>